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 id="2147484545" r:id="rId2"/>
    <p:sldMasterId id="2147484552" r:id="rId3"/>
    <p:sldMasterId id="2147484563" r:id="rId4"/>
    <p:sldMasterId id="2147484569" r:id="rId5"/>
  </p:sldMasterIdLst>
  <p:notesMasterIdLst>
    <p:notesMasterId r:id="rId24"/>
  </p:notesMasterIdLst>
  <p:handoutMasterIdLst>
    <p:handoutMasterId r:id="rId25"/>
  </p:handoutMasterIdLst>
  <p:sldIdLst>
    <p:sldId id="1610" r:id="rId6"/>
    <p:sldId id="1622" r:id="rId7"/>
    <p:sldId id="1606" r:id="rId8"/>
    <p:sldId id="1623" r:id="rId9"/>
    <p:sldId id="1624" r:id="rId10"/>
    <p:sldId id="1613" r:id="rId11"/>
    <p:sldId id="1625" r:id="rId12"/>
    <p:sldId id="1626" r:id="rId13"/>
    <p:sldId id="1620" r:id="rId14"/>
    <p:sldId id="1621" r:id="rId15"/>
    <p:sldId id="1614" r:id="rId16"/>
    <p:sldId id="1615" r:id="rId17"/>
    <p:sldId id="1616" r:id="rId18"/>
    <p:sldId id="1617" r:id="rId19"/>
    <p:sldId id="1618" r:id="rId20"/>
    <p:sldId id="1619" r:id="rId21"/>
    <p:sldId id="1627" r:id="rId22"/>
    <p:sldId id="1502"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4472C4"/>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0" autoAdjust="0"/>
    <p:restoredTop sz="72452" autoAdjust="0"/>
  </p:normalViewPr>
  <p:slideViewPr>
    <p:cSldViewPr snapToGrid="0">
      <p:cViewPr varScale="1">
        <p:scale>
          <a:sx n="82" d="100"/>
          <a:sy n="82" d="100"/>
        </p:scale>
        <p:origin x="1146"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54" d="100"/>
          <a:sy n="54" d="100"/>
        </p:scale>
        <p:origin x="2163" y="5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dgm:t>
        <a:bodyPr/>
        <a:lstStyle/>
        <a:p>
          <a:pPr algn="ctr"/>
          <a:r>
            <a:rPr lang="en-US" sz="3200" dirty="0">
              <a:solidFill>
                <a:schemeClr val="bg1"/>
              </a:solidFill>
              <a:latin typeface="+mj-lt"/>
            </a:rPr>
            <a:t>Business Understanding</a:t>
          </a: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2000" dirty="0">
              <a:solidFill>
                <a:schemeClr val="bg1"/>
              </a:solidFill>
              <a:latin typeface="+mj-lt"/>
            </a:rPr>
            <a:t>Define Objectives</a:t>
          </a: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2000" dirty="0">
              <a:solidFill>
                <a:schemeClr val="bg1"/>
              </a:solidFill>
              <a:latin typeface="+mj-lt"/>
            </a:rPr>
            <a:t>Identify Data Sources</a:t>
          </a: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latin typeface="+mj-lt"/>
            </a:rPr>
            <a:t>Data Acquisition and Understanding</a:t>
          </a:r>
          <a:endParaRPr lang="en-US" sz="3200" dirty="0">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a:latin typeface="+mj-lt"/>
            </a:rPr>
            <a:t>Ingest Data</a:t>
          </a:r>
          <a:endParaRPr lang="en-US" sz="1900" dirty="0">
            <a:latin typeface="+mj-lt"/>
          </a:endParaRP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a:latin typeface="+mj-lt"/>
            </a:rPr>
            <a:t>Explore Data</a:t>
          </a:r>
          <a:endParaRPr lang="en-US" sz="1900" dirty="0">
            <a:latin typeface="+mj-lt"/>
          </a:endParaRP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latin typeface="+mj-lt"/>
            </a:rPr>
            <a:t>Modeling</a:t>
          </a:r>
          <a:endParaRPr lang="en-US" sz="3200" dirty="0">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a:latin typeface="+mj-lt"/>
            </a:rPr>
            <a:t>Feature Selection</a:t>
          </a:r>
          <a:endParaRPr lang="en-US" sz="2000" dirty="0">
            <a:latin typeface="+mj-lt"/>
          </a:endParaRP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a:latin typeface="+mj-lt"/>
            </a:rPr>
            <a:t>Create and Train Model</a:t>
          </a:r>
          <a:endParaRPr lang="en-US" sz="2000" dirty="0">
            <a:latin typeface="+mj-lt"/>
          </a:endParaRP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latin typeface="+mj-lt"/>
            </a:rPr>
            <a:t>Deployment</a:t>
          </a:r>
          <a:endParaRPr lang="en-US" sz="3200" dirty="0">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latin typeface="+mj-lt"/>
            </a:rPr>
            <a:t>Customer Acceptance</a:t>
          </a:r>
          <a:endParaRPr lang="en-US" sz="3200" dirty="0">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latin typeface="+mj-lt"/>
            </a:rPr>
            <a:t>Operationalize</a:t>
          </a:r>
          <a:endParaRPr lang="en-US" sz="2000" dirty="0">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a:latin typeface="+mj-lt"/>
            </a:rPr>
            <a:t>Testing and Validation</a:t>
          </a:r>
          <a:endParaRPr lang="en-US" sz="1900" dirty="0">
            <a:latin typeface="+mj-lt"/>
          </a:endParaRP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a:latin typeface="+mj-lt"/>
            </a:rPr>
            <a:t>Update Data</a:t>
          </a:r>
          <a:endParaRPr lang="en-US" sz="1900" dirty="0">
            <a:latin typeface="+mj-lt"/>
          </a:endParaRP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a:latin typeface="+mj-lt"/>
            </a:rPr>
            <a:t>Handoff</a:t>
          </a:r>
          <a:endParaRPr lang="en-US" sz="1900" dirty="0">
            <a:latin typeface="+mj-lt"/>
          </a:endParaRP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a:latin typeface="+mj-lt"/>
            </a:rPr>
            <a:t>Re-train and re-score</a:t>
          </a:r>
          <a:endParaRPr lang="en-US" sz="1900" dirty="0">
            <a:latin typeface="+mj-lt"/>
          </a:endParaRP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a:t>Big Data</a:t>
          </a:r>
          <a:endParaRPr lang="en-US" dirty="0"/>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a:t>Intelligence and Advanced Analytics</a:t>
          </a:r>
          <a:endParaRPr lang="en-US" dirty="0"/>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t>Information Management</a:t>
          </a:r>
          <a:endParaRPr lang="en-US" dirty="0"/>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t>Solutions</a:t>
          </a:r>
          <a:endParaRPr lang="en-US" dirty="0"/>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t>Visualization</a:t>
          </a:r>
          <a:endParaRPr lang="en-US" dirty="0"/>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b="1" dirty="0">
              <a:solidFill>
                <a:schemeClr val="accent1">
                  <a:lumMod val="75000"/>
                </a:schemeClr>
              </a:solidFill>
            </a:rPr>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a:t>Event Hubs</a:t>
          </a:r>
          <a:endParaRPr lang="en-US" dirty="0"/>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a:t>Data Lake</a:t>
          </a:r>
          <a:endParaRPr lang="en-US" dirty="0"/>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a:t>SQL Data Warehouse</a:t>
          </a:r>
          <a:endParaRPr lang="en-US" dirty="0"/>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a:t>Cosmos DB</a:t>
          </a:r>
          <a:endParaRPr lang="en-US" dirty="0"/>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a:t>Cortana, Bot Service, Cognitive Framework</a:t>
          </a:r>
          <a:endParaRPr lang="en-US" dirty="0"/>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a:t>Azure Storage</a:t>
          </a:r>
          <a:endParaRPr lang="en-US" dirty="0"/>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a:t>Stream Analytics</a:t>
          </a:r>
          <a:endParaRPr lang="en-US" dirty="0"/>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a:t>Analysis Services</a:t>
          </a:r>
          <a:endParaRPr lang="en-US" dirty="0"/>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custT="1"/>
      <dgm:spPr/>
      <dgm:t>
        <a:bodyPr/>
        <a:lstStyle/>
        <a:p>
          <a:r>
            <a:rPr lang="en-US" sz="2000" kern="1200" dirty="0">
              <a:solidFill>
                <a:srgbClr val="505050">
                  <a:hueOff val="0"/>
                  <a:satOff val="0"/>
                  <a:lumOff val="0"/>
                  <a:alphaOff val="0"/>
                </a:srgbClr>
              </a:solidFill>
              <a:latin typeface="Segoe UI"/>
              <a:ea typeface="+mn-ea"/>
              <a:cs typeface="+mn-cs"/>
            </a:rPr>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custT="1"/>
      <dgm:spPr/>
      <dgm:t>
        <a:bodyPr/>
        <a:lstStyle/>
        <a:p>
          <a:r>
            <a:rPr lang="en-US" sz="2000" kern="1200" dirty="0">
              <a:solidFill>
                <a:srgbClr val="505050">
                  <a:hueOff val="0"/>
                  <a:satOff val="0"/>
                  <a:lumOff val="0"/>
                  <a:alphaOff val="0"/>
                </a:srgbClr>
              </a:solidFill>
              <a:latin typeface="Segoe UI"/>
              <a:ea typeface="+mn-ea"/>
              <a:cs typeface="+mn-cs"/>
            </a:rPr>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custT="1"/>
      <dgm:spPr/>
      <dgm:t>
        <a:bodyPr/>
        <a:lstStyle/>
        <a:p>
          <a:pPr marL="228600" lvl="1" indent="-228600" algn="l" defTabSz="889000">
            <a:lnSpc>
              <a:spcPct val="90000"/>
            </a:lnSpc>
            <a:spcBef>
              <a:spcPct val="0"/>
            </a:spcBef>
            <a:spcAft>
              <a:spcPct val="15000"/>
            </a:spcAft>
            <a:buChar char="•"/>
          </a:pPr>
          <a:r>
            <a:rPr lang="en-US" sz="2000" b="1" kern="1200" dirty="0">
              <a:solidFill>
                <a:srgbClr val="7FBA00">
                  <a:lumMod val="75000"/>
                </a:srgbClr>
              </a:solidFill>
              <a:latin typeface="Segoe UI"/>
              <a:ea typeface="+mn-ea"/>
              <a:cs typeface="+mn-cs"/>
            </a:rPr>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a:t>Machine Learning</a:t>
          </a:r>
          <a:endParaRPr lang="en-US" dirty="0"/>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solidFill>
              <a:latin typeface="+mj-lt"/>
            </a:rPr>
            <a:t>Define Objectives</a:t>
          </a:r>
        </a:p>
        <a:p>
          <a:pPr marL="228600" lvl="1" indent="-228600" algn="l" defTabSz="889000">
            <a:lnSpc>
              <a:spcPct val="90000"/>
            </a:lnSpc>
            <a:spcBef>
              <a:spcPct val="0"/>
            </a:spcBef>
            <a:spcAft>
              <a:spcPct val="15000"/>
            </a:spcAft>
            <a:buChar char="•"/>
          </a:pPr>
          <a:r>
            <a:rPr lang="en-US" sz="2000" kern="1200" dirty="0">
              <a:solidFill>
                <a:schemeClr val="bg1"/>
              </a:solidFill>
              <a:latin typeface="+mj-lt"/>
            </a:rPr>
            <a:t>Identify Data Sources</a:t>
          </a: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latin typeface="+mj-lt"/>
            </a:rPr>
            <a:t>Business Understanding</a:t>
          </a: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Ingest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Explore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Update Data</a:t>
          </a:r>
          <a:endParaRPr lang="en-US" sz="1900" kern="1200" dirty="0">
            <a:latin typeface="+mj-lt"/>
          </a:endParaRP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Data Acquisition and Understanding</a:t>
          </a:r>
          <a:endParaRPr lang="en-US" sz="3200" kern="1200" dirty="0">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Feature Selection</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Create and Train Model</a:t>
          </a:r>
          <a:endParaRPr lang="en-US" sz="2000" kern="1200" dirty="0">
            <a:latin typeface="+mj-lt"/>
          </a:endParaRP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Modeling</a:t>
          </a:r>
          <a:endParaRPr lang="en-US" sz="3200" kern="1200" dirty="0">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Operationalize</a:t>
          </a:r>
          <a:endParaRPr lang="en-US" sz="2000" kern="1200" dirty="0">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Deployment</a:t>
          </a:r>
          <a:endParaRPr lang="en-US" sz="3200" kern="1200" dirty="0">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Testing and Validation</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Handoff</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Re-train and re-score</a:t>
          </a:r>
          <a:endParaRPr lang="en-US" sz="1900" kern="1200" dirty="0">
            <a:latin typeface="+mj-lt"/>
          </a:endParaRP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Customer Acceptance</a:t>
          </a:r>
          <a:endParaRPr lang="en-US" sz="3200" kern="1200" dirty="0">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Information Management</a:t>
          </a:r>
          <a:endParaRPr lang="en-US" sz="2000" kern="1200" dirty="0"/>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solidFill>
                <a:schemeClr val="accent1">
                  <a:lumMod val="75000"/>
                </a:schemeClr>
              </a:solidFill>
            </a:rPr>
            <a:t>Data Catalog</a:t>
          </a:r>
        </a:p>
        <a:p>
          <a:pPr marL="228600" lvl="1" indent="-228600" algn="l" defTabSz="889000">
            <a:lnSpc>
              <a:spcPct val="90000"/>
            </a:lnSpc>
            <a:spcBef>
              <a:spcPct val="0"/>
            </a:spcBef>
            <a:spcAft>
              <a:spcPct val="15000"/>
            </a:spcAft>
            <a:buChar char="•"/>
          </a:pPr>
          <a:r>
            <a:rPr lang="en-US" sz="2000" kern="1200" dirty="0"/>
            <a:t>Data Factory</a:t>
          </a:r>
        </a:p>
        <a:p>
          <a:pPr marL="228600" lvl="1" indent="-228600" algn="l" defTabSz="889000">
            <a:lnSpc>
              <a:spcPct val="90000"/>
            </a:lnSpc>
            <a:spcBef>
              <a:spcPct val="0"/>
            </a:spcBef>
            <a:spcAft>
              <a:spcPct val="15000"/>
            </a:spcAft>
            <a:buChar char="•"/>
          </a:pPr>
          <a:r>
            <a:rPr lang="en-US" sz="2000" kern="1200"/>
            <a:t>Event Hubs</a:t>
          </a:r>
          <a:endParaRPr lang="en-US" sz="2000" kern="1200" dirty="0"/>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Big Data</a:t>
          </a:r>
          <a:endParaRPr lang="en-US" sz="2000" kern="1200" dirty="0"/>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Azure Storage</a:t>
          </a:r>
          <a:endParaRPr lang="en-US" sz="2000" kern="1200" dirty="0"/>
        </a:p>
        <a:p>
          <a:pPr marL="228600" lvl="1" indent="-228600" algn="l" defTabSz="889000">
            <a:lnSpc>
              <a:spcPct val="90000"/>
            </a:lnSpc>
            <a:spcBef>
              <a:spcPct val="0"/>
            </a:spcBef>
            <a:spcAft>
              <a:spcPct val="15000"/>
            </a:spcAft>
            <a:buChar char="•"/>
          </a:pPr>
          <a:r>
            <a:rPr lang="en-US" sz="2000" kern="1200"/>
            <a:t>Data Lake</a:t>
          </a:r>
          <a:endParaRPr lang="en-US" sz="2000" kern="1200" dirty="0"/>
        </a:p>
        <a:p>
          <a:pPr marL="228600" lvl="1" indent="-228600" algn="l" defTabSz="889000">
            <a:lnSpc>
              <a:spcPct val="90000"/>
            </a:lnSpc>
            <a:spcBef>
              <a:spcPct val="0"/>
            </a:spcBef>
            <a:spcAft>
              <a:spcPct val="15000"/>
            </a:spcAft>
            <a:buChar char="•"/>
          </a:pPr>
          <a:r>
            <a:rPr lang="en-US" sz="2000" kern="1200"/>
            <a:t>SQL Data Warehouse</a:t>
          </a:r>
          <a:endParaRPr lang="en-US" sz="2000" kern="1200" dirty="0"/>
        </a:p>
        <a:p>
          <a:pPr marL="228600" lvl="1" indent="-228600" algn="l" defTabSz="889000">
            <a:lnSpc>
              <a:spcPct val="90000"/>
            </a:lnSpc>
            <a:spcBef>
              <a:spcPct val="0"/>
            </a:spcBef>
            <a:spcAft>
              <a:spcPct val="15000"/>
            </a:spcAft>
            <a:buChar char="•"/>
          </a:pPr>
          <a:r>
            <a:rPr lang="en-US" sz="2000" kern="1200"/>
            <a:t>Cosmos DB</a:t>
          </a:r>
          <a:endParaRPr lang="en-US" sz="2000" kern="1200" dirty="0"/>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Intelligence and Advanced Analytics</a:t>
          </a:r>
          <a:endParaRPr lang="en-US" sz="2000" kern="1200" dirty="0"/>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Cortana, Bot Service, Cognitive Framework</a:t>
          </a:r>
          <a:endParaRPr lang="en-US" sz="2000" kern="1200" dirty="0"/>
        </a:p>
        <a:p>
          <a:pPr marL="228600" lvl="1" indent="-228600" algn="l" defTabSz="889000">
            <a:lnSpc>
              <a:spcPct val="90000"/>
            </a:lnSpc>
            <a:spcBef>
              <a:spcPct val="0"/>
            </a:spcBef>
            <a:spcAft>
              <a:spcPct val="15000"/>
            </a:spcAft>
            <a:buChar char="•"/>
          </a:pPr>
          <a:r>
            <a:rPr lang="en-US" sz="2000" kern="1200"/>
            <a:t>Machine Learning</a:t>
          </a:r>
          <a:endParaRPr lang="en-US" sz="2000" kern="1200" dirty="0"/>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a:t>Stream Analytics</a:t>
          </a:r>
          <a:endParaRPr lang="en-US" sz="2000" kern="1200" dirty="0"/>
        </a:p>
        <a:p>
          <a:pPr marL="228600" lvl="1" indent="-228600" algn="l" defTabSz="889000">
            <a:lnSpc>
              <a:spcPct val="90000"/>
            </a:lnSpc>
            <a:spcBef>
              <a:spcPct val="0"/>
            </a:spcBef>
            <a:spcAft>
              <a:spcPct val="15000"/>
            </a:spcAft>
            <a:buChar char="•"/>
          </a:pPr>
          <a:r>
            <a:rPr lang="en-US" sz="2000" kern="1200"/>
            <a:t>Analysis Services</a:t>
          </a:r>
          <a:endParaRPr lang="en-US" sz="2000" kern="1200" dirty="0"/>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Visualization</a:t>
          </a:r>
          <a:endParaRPr lang="en-US" sz="2000" kern="1200" dirty="0"/>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rgbClr val="505050">
                  <a:hueOff val="0"/>
                  <a:satOff val="0"/>
                  <a:lumOff val="0"/>
                  <a:alphaOff val="0"/>
                </a:srgbClr>
              </a:solidFill>
              <a:latin typeface="Segoe UI"/>
              <a:ea typeface="+mn-ea"/>
              <a:cs typeface="+mn-cs"/>
            </a:rPr>
            <a:t>Power BI</a:t>
          </a:r>
        </a:p>
        <a:p>
          <a:pPr marL="228600" lvl="1" indent="-228600" algn="l" defTabSz="889000">
            <a:lnSpc>
              <a:spcPct val="90000"/>
            </a:lnSpc>
            <a:spcBef>
              <a:spcPct val="0"/>
            </a:spcBef>
            <a:spcAft>
              <a:spcPct val="15000"/>
            </a:spcAft>
            <a:buChar char="•"/>
          </a:pPr>
          <a:r>
            <a:rPr lang="en-US" sz="2000" kern="1200" dirty="0">
              <a:solidFill>
                <a:srgbClr val="505050">
                  <a:hueOff val="0"/>
                  <a:satOff val="0"/>
                  <a:lumOff val="0"/>
                  <a:alphaOff val="0"/>
                </a:srgbClr>
              </a:solidFill>
              <a:latin typeface="Segoe UI"/>
              <a:ea typeface="+mn-ea"/>
              <a:cs typeface="+mn-cs"/>
            </a:rPr>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Solutions</a:t>
          </a:r>
          <a:endParaRPr lang="en-US" sz="2000" kern="1200" dirty="0"/>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solidFill>
                <a:srgbClr val="7FBA00">
                  <a:lumMod val="75000"/>
                </a:srgbClr>
              </a:solidFill>
              <a:latin typeface="Segoe UI"/>
              <a:ea typeface="+mn-ea"/>
              <a:cs typeface="+mn-cs"/>
            </a:rPr>
            <a:t>Templates and Gallery</a:t>
          </a:r>
        </a:p>
      </dsp:txBody>
      <dsp:txXfrm>
        <a:off x="2694613" y="6169047"/>
        <a:ext cx="5726054" cy="45942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8/29/2017 9:18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3199482" cy="1799709"/>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0999" y="2588963"/>
            <a:ext cx="6207087" cy="604774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7" name="Rectangle 6"/>
          <p:cNvSpPr/>
          <p:nvPr/>
        </p:nvSpPr>
        <p:spPr>
          <a:xfrm>
            <a:off x="381000" y="8835527"/>
            <a:ext cx="3618763" cy="276999"/>
          </a:xfrm>
          <a:prstGeom prst="rect">
            <a:avLst/>
          </a:prstGeom>
        </p:spPr>
        <p:txBody>
          <a:bodyPr wrap="square">
            <a:spAutoFit/>
          </a:bodyPr>
          <a:lstStyle/>
          <a:p>
            <a:pPr algn="l"/>
            <a:r>
              <a:rPr lang="en-US" sz="1200" b="0"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Cortana Intelligence Suite Workshop Class Notebook</a:t>
            </a:r>
            <a:endParaRPr lang="en-US" sz="2800" b="0" dirty="0">
              <a:solidFill>
                <a:schemeClr val="accent6">
                  <a:lumMod val="75000"/>
                </a:schemeClr>
              </a:solidFill>
            </a:endParaRPr>
          </a:p>
        </p:txBody>
      </p:sp>
      <p:sp>
        <p:nvSpPr>
          <p:cNvPr id="8" name="Rectangle 7"/>
          <p:cNvSpPr/>
          <p:nvPr/>
        </p:nvSpPr>
        <p:spPr>
          <a:xfrm>
            <a:off x="2545199" y="96567"/>
            <a:ext cx="4197391" cy="461665"/>
          </a:xfrm>
          <a:prstGeom prst="rect">
            <a:avLst/>
          </a:prstGeom>
        </p:spPr>
        <p:txBody>
          <a:bodyPr wrap="square">
            <a:spAutoFit/>
          </a:bodyPr>
          <a:lstStyle/>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Building Solutions with the Cortana Intelligence Suite – </a:t>
            </a:r>
          </a:p>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Business Understanding</a:t>
            </a:r>
            <a:endParaRPr lang="en-US" sz="2800" b="0" dirty="0">
              <a:solidFill>
                <a:srgbClr val="4472C4"/>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4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azure.microsoft.com/en-us/services/data-factory/" TargetMode="External"/><Relationship Id="rId3" Type="http://schemas.openxmlformats.org/officeDocument/2006/relationships/hyperlink" Target="https://azure.microsoft.com/en-us/services/cognitive-services/" TargetMode="External"/><Relationship Id="rId7" Type="http://schemas.openxmlformats.org/officeDocument/2006/relationships/hyperlink" Target="https://azure.microsoft.com/en-us/services/machine-learning/" TargetMode="External"/><Relationship Id="rId12" Type="http://schemas.openxmlformats.org/officeDocument/2006/relationships/hyperlink" Target="https://azure.microsoft.com/en-us/services/data-catalog/"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azure.microsoft.com/en-us/services/hdinsight/" TargetMode="External"/><Relationship Id="rId11" Type="http://schemas.openxmlformats.org/officeDocument/2006/relationships/hyperlink" Target="https://azure.microsoft.com/en-us/services/data-lake-analytics/" TargetMode="External"/><Relationship Id="rId5" Type="http://schemas.openxmlformats.org/officeDocument/2006/relationships/hyperlink" Target="https://azure.microsoft.com/en-us/services/sql-data-warehouse/" TargetMode="External"/><Relationship Id="rId10" Type="http://schemas.openxmlformats.org/officeDocument/2006/relationships/hyperlink" Target="https://azure.microsoft.com/en-us/services/data-lake-store/" TargetMode="External"/><Relationship Id="rId4" Type="http://schemas.openxmlformats.org/officeDocument/2006/relationships/hyperlink" Target="https://azure.microsoft.com/en-us/services/sql-database/" TargetMode="External"/><Relationship Id="rId9" Type="http://schemas.openxmlformats.org/officeDocument/2006/relationships/hyperlink" Target="https://azure.microsoft.com/en-us/services/stream-analytic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en-us/cloud-platform/cortana-intelligence-suite-industry-solution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-http://cortanaanalytics.com </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defRPr/>
            </a:pPr>
            <a:r>
              <a:rPr lang="en-US" dirty="0"/>
              <a:t>A discussion of this graphic: https://buckwoody.wordpress.com/2016/05/16/the-cortana-intelligence-suite-what-to-use-when/</a:t>
            </a: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30054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Another approach on decision matrices: http://www.businessnewsdaily.com/6146-decision-matrix.html</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9091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description is here: https://github.com/Azure/itanomalyinsights-cortana-intelligence-preconfigured-solution/blob/master/Docs/IT%20Anomaly%20Insights%20Post%20Deployment%20Instructions.md </a:t>
            </a:r>
          </a:p>
          <a:p>
            <a:pPr marL="228600" indent="-228600">
              <a:buFont typeface="+mj-lt"/>
              <a:buAutoNum type="arabicPeriod"/>
            </a:pPr>
            <a:r>
              <a:rPr lang="en-US" baseline="0" dirty="0"/>
              <a:t>Create your own Solution Templates: https://start.cortanaintelligence.com/CustomSolutions</a:t>
            </a:r>
          </a:p>
          <a:p>
            <a:pPr marL="228600" indent="-228600">
              <a:buFont typeface="+mj-lt"/>
              <a:buAutoNum type="arabicPeriod"/>
            </a:pPr>
            <a:r>
              <a:rPr lang="en-US" baseline="0" dirty="0"/>
              <a:t>More solution tutorials: https://gallery.cortanaintelligence.com/browse?categories=%5B%227%22%5D&amp;skip=0&amp;orderby=trending%20desc&amp;tags=%5B%22Solution%22%5D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8412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a:xfrm>
            <a:off x="381000" y="2633031"/>
            <a:ext cx="6096000" cy="5825169"/>
          </a:xfrm>
        </p:spPr>
        <p:txBody>
          <a:bodyPr/>
          <a:lstStyle/>
          <a:p>
            <a:pPr marL="342900" indent="-342900">
              <a:buFont typeface="+mj-lt"/>
              <a:buAutoNum type="arabicPeriod"/>
            </a:pPr>
            <a:r>
              <a:rPr lang="en-US" dirty="0"/>
              <a:t>Data Validation: https://msdn.microsoft.com/en-us/library/aa291820(v=vs.71).aspx</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352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671762" cy="1503362"/>
          </a:xfrm>
        </p:spPr>
      </p:sp>
      <p:sp>
        <p:nvSpPr>
          <p:cNvPr id="3" name="Notes Placeholder 2"/>
          <p:cNvSpPr>
            <a:spLocks noGrp="1"/>
          </p:cNvSpPr>
          <p:nvPr>
            <p:ph type="body" idx="1"/>
          </p:nvPr>
        </p:nvSpPr>
        <p:spPr>
          <a:xfrm>
            <a:off x="525450" y="2412694"/>
            <a:ext cx="5875350" cy="6045506"/>
          </a:xfrm>
        </p:spPr>
        <p:txBody>
          <a:bodyPr/>
          <a:lstStyle/>
          <a:p>
            <a:r>
              <a:rPr lang="en-US" dirty="0"/>
              <a:t>1.  In reference to machine learning, but applicable to all data usage: https://azure.microsoft.com/en-us/documentation/articles/machine-learning-data-science-prepare-data/</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65595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25641" cy="1646122"/>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Full example: https://azure.microsoft.com/en-us/documentation/articles/data-catalog-get-started/</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48705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Open this dataset: https://github.com/Azure/itanomalyinsights-cortana-intelligence-preconfigured-solution/blob/master/Samples/Data-Generator/ADGeneratorData/addemo_input_v1.csv</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Note these headings</a:t>
            </a:r>
            <a:r>
              <a:rPr lang="en-US" dirty="0"/>
              <a:t>: </a:t>
            </a:r>
          </a:p>
          <a:p>
            <a:pPr lvl="0">
              <a:defRPr/>
            </a:pPr>
            <a:endParaRPr lang="en-US" sz="1200" dirty="0">
              <a:solidFill>
                <a:schemeClr val="accent3">
                  <a:lumMod val="50000"/>
                </a:schemeClr>
              </a:solidFill>
            </a:endParaRPr>
          </a:p>
          <a:p>
            <a:pPr lvl="0">
              <a:defRPr/>
            </a:pPr>
            <a:r>
              <a:rPr lang="en-US" sz="1200" dirty="0">
                <a:solidFill>
                  <a:schemeClr val="accent3">
                    <a:lumMod val="50000"/>
                  </a:schemeClr>
                </a:solidFill>
              </a:rPr>
              <a:t>"Time"        :  DATETIME     (required) "The timestamp of the event in UTC or UNIX timestamp format (Seconds since Epoch)",</a:t>
            </a:r>
          </a:p>
          <a:p>
            <a:pPr lvl="0">
              <a:defRPr/>
            </a:pPr>
            <a:r>
              <a:rPr lang="en-US" sz="1200" dirty="0">
                <a:solidFill>
                  <a:schemeClr val="accent3">
                    <a:lumMod val="50000"/>
                  </a:schemeClr>
                </a:solidFill>
              </a:rPr>
              <a:t>"Value"       :  FLOAT        (required) "The metric value of the event",</a:t>
            </a:r>
          </a:p>
          <a:p>
            <a:pPr lvl="0">
              <a:defRPr/>
            </a:pPr>
            <a:r>
              <a:rPr lang="en-US" sz="1200" dirty="0">
                <a:solidFill>
                  <a:schemeClr val="accent3">
                    <a:lumMod val="50000"/>
                  </a:schemeClr>
                </a:solidFill>
              </a:rPr>
              <a:t>"Metric"      :  VARCHAR(500) (required) "The unique identifier of a particular time series",</a:t>
            </a:r>
          </a:p>
          <a:p>
            <a:pPr lvl="0">
              <a:defRPr/>
            </a:pPr>
            <a:r>
              <a:rPr lang="en-US" sz="1200" dirty="0">
                <a:solidFill>
                  <a:schemeClr val="accent3">
                    <a:lumMod val="50000"/>
                  </a:schemeClr>
                </a:solidFill>
              </a:rPr>
              <a:t>"Host"        :  VARCHAR(100) (required) "The name of the host where the event is fired",</a:t>
            </a:r>
          </a:p>
          <a:p>
            <a:pPr lvl="0">
              <a:defRPr/>
            </a:pPr>
            <a:r>
              <a:rPr lang="en-US" sz="1200" dirty="0">
                <a:solidFill>
                  <a:schemeClr val="accent3">
                    <a:lumMod val="50000"/>
                  </a:schemeClr>
                </a:solidFill>
              </a:rPr>
              <a:t>"Region"      :  VARCHAR(100) (optional) "The region where the event occurs; can be empty",</a:t>
            </a:r>
          </a:p>
          <a:p>
            <a:pPr lvl="0">
              <a:defRPr/>
            </a:pPr>
            <a:r>
              <a:rPr lang="en-US" sz="1200" dirty="0">
                <a:solidFill>
                  <a:schemeClr val="accent3">
                    <a:lumMod val="50000"/>
                  </a:schemeClr>
                </a:solidFill>
              </a:rPr>
              <a:t>"Scenario"    :  VARCHAR(100) (optional) "The scenario to which the event belongs to, can be empty,</a:t>
            </a:r>
          </a:p>
          <a:p>
            <a:pPr lvl="0">
              <a:defRPr/>
            </a:pPr>
            <a:r>
              <a:rPr lang="en-US" sz="1200" dirty="0">
                <a:solidFill>
                  <a:schemeClr val="accent3">
                    <a:lumMod val="50000"/>
                  </a:schemeClr>
                </a:solidFill>
              </a:rPr>
              <a:t>"Category"    :  VARCHAR(100) (optional) "The category associated with the event; can be empty",</a:t>
            </a:r>
          </a:p>
          <a:p>
            <a:pPr lvl="0">
              <a:defRPr/>
            </a:pPr>
            <a:r>
              <a:rPr lang="en-US" sz="1200" dirty="0">
                <a:solidFill>
                  <a:schemeClr val="accent3">
                    <a:lumMod val="50000"/>
                  </a:schemeClr>
                </a:solidFill>
              </a:rPr>
              <a:t>"Application" :  VARCHAR(500) (optional) "Originating application of the event; can be empty“</a:t>
            </a:r>
          </a:p>
          <a:p>
            <a:pPr lvl="0">
              <a:defRPr/>
            </a:pPr>
            <a:endParaRPr lang="en-US" sz="1200" dirty="0">
              <a:solidFill>
                <a:schemeClr val="accent3">
                  <a:lumMod val="50000"/>
                </a:schemeClr>
              </a:solidFill>
            </a:endParaRPr>
          </a:p>
          <a:p>
            <a:pPr lvl="0">
              <a:defRPr/>
            </a:pPr>
            <a:r>
              <a:rPr lang="en-US" sz="1200" dirty="0">
                <a:solidFill>
                  <a:schemeClr val="accent3">
                    <a:lumMod val="50000"/>
                  </a:schemeClr>
                </a:solidFill>
              </a:rPr>
              <a:t>3. Open this</a:t>
            </a:r>
            <a:r>
              <a:rPr lang="en-US" sz="1200" baseline="0" dirty="0">
                <a:solidFill>
                  <a:schemeClr val="accent3">
                    <a:lumMod val="50000"/>
                  </a:schemeClr>
                </a:solidFill>
              </a:rPr>
              <a:t> report reference: https://gallery.cortanaintelligence.com/Solution/Anomaly-Detection-in-Real-time-Data-Streams</a:t>
            </a:r>
          </a:p>
          <a:p>
            <a:pPr lvl="0">
              <a:defRPr/>
            </a:pPr>
            <a:r>
              <a:rPr lang="en-US" sz="1200" baseline="0" dirty="0">
                <a:solidFill>
                  <a:schemeClr val="accent3">
                    <a:lumMod val="50000"/>
                  </a:schemeClr>
                </a:solidFill>
              </a:rPr>
              <a:t>4. Follow the instructions from the teacher</a:t>
            </a:r>
            <a:endParaRPr lang="en-US" sz="1200" dirty="0">
              <a:solidFill>
                <a:schemeClr val="accent3">
                  <a:lumMod val="50000"/>
                </a:schemeClr>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7715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endParaRPr lang="en-US"/>
          </a:p>
          <a:p>
            <a:r>
              <a:rPr lang="en-US" b="1"/>
              <a:t>Easily build and deploy anywhere</a:t>
            </a:r>
          </a:p>
          <a:p>
            <a:r>
              <a:rPr lang="en-US"/>
              <a:t>Use existing skillsets and tools you know and love to build intelligent apps and deploy without a change in code. Build once, deploy anywhere: in the cloud, on premises, and to edge devices, with the confidence of global distribution to more data centers than any other provider.</a:t>
            </a:r>
          </a:p>
          <a:p>
            <a:endParaRPr lang="en-US"/>
          </a:p>
          <a:p>
            <a:r>
              <a:rPr lang="en-US" b="1"/>
              <a:t>An open platform</a:t>
            </a:r>
          </a:p>
          <a:p>
            <a:r>
              <a:rPr lang="en-US"/>
              <a:t>Choose your favorite technologies, including open source. Azure supports a range of deployment options, popular stacks and languages, and a comprehensive set of data engines. Capitalize on this flexibility, plus the performance, scale, and security delivered by Microsoft technologies to build apps for any scenario.</a:t>
            </a:r>
          </a:p>
          <a:p>
            <a:endParaRPr lang="en-US"/>
          </a:p>
          <a:p>
            <a:r>
              <a:rPr lang="en-US" b="1"/>
              <a:t>Develop apps with built-in intelligence</a:t>
            </a:r>
          </a:p>
          <a:p>
            <a:r>
              <a:rPr lang="en-US"/>
              <a:t>Building intelligent apps using Azure is easy, because no other platform brings analytics and native AI to your data wherever it lives and in the languages you use. Take advantage of a rich set of </a:t>
            </a:r>
            <a:r>
              <a:rPr lang="en-US">
                <a:hlinkClick r:id="rId3"/>
              </a:rPr>
              <a:t>cognitive APIs</a:t>
            </a:r>
            <a:r>
              <a:rPr lang="en-US"/>
              <a:t> to easily build new experiences into your apps for human-like intelligence.</a:t>
            </a:r>
          </a:p>
          <a:p>
            <a:endParaRPr lang="en-US"/>
          </a:p>
          <a:p>
            <a:endParaRPr lang="en-US"/>
          </a:p>
          <a:p>
            <a:r>
              <a:rPr lang="en-US" b="1">
                <a:effectLst/>
                <a:hlinkClick r:id="rId4"/>
              </a:rPr>
              <a:t>SQL Database</a:t>
            </a:r>
          </a:p>
          <a:p>
            <a:r>
              <a:rPr lang="en-US"/>
              <a:t>Built for developers, SQL Database is a relational database management system with enterprise-class availability, scalability, and security, and built-in intelligence capable of learning app patterns, that can be accessed from anywhere in the world.</a:t>
            </a:r>
          </a:p>
          <a:p>
            <a:endParaRPr lang="en-US"/>
          </a:p>
          <a:p>
            <a:r>
              <a:rPr lang="en-US" b="1">
                <a:effectLst/>
                <a:hlinkClick r:id="rId5"/>
              </a:rPr>
              <a:t>SQL Data Warehouse</a:t>
            </a:r>
          </a:p>
          <a:p>
            <a:r>
              <a:rPr lang="en-US"/>
              <a:t>Scale compute and storage independently with this SQL-based, fully managed, petabyte-scale cloud data warehouse that’s highly elastic and enables you to set up in minutes and scale capacity in seconds.</a:t>
            </a:r>
          </a:p>
          <a:p>
            <a:endParaRPr lang="en-US"/>
          </a:p>
          <a:p>
            <a:r>
              <a:rPr lang="en-US" b="1">
                <a:effectLst/>
                <a:hlinkClick r:id="rId6"/>
              </a:rPr>
              <a:t>HDInsight</a:t>
            </a:r>
          </a:p>
          <a:p>
            <a:r>
              <a:rPr lang="en-US"/>
              <a:t>A fully managed cloud Hadoop and Spark service, HDInsight provides open source analytic clusters for Spark, Hive, MapReduce, HBase, Storm, Kafka, and Microsoft R Server backed by a 99.9% SLA.</a:t>
            </a:r>
          </a:p>
          <a:p>
            <a:endParaRPr lang="en-US"/>
          </a:p>
          <a:p>
            <a:r>
              <a:rPr lang="en-US" b="1">
                <a:effectLst/>
                <a:hlinkClick r:id="rId7"/>
              </a:rPr>
              <a:t>Machine Learning</a:t>
            </a:r>
          </a:p>
          <a:p>
            <a:r>
              <a:rPr lang="en-US"/>
              <a:t>Easily build, deploy, and manage predictive analytics solutions with this fully managed cloud service and deploy your model into production as a web service in minutes that can be called from any device, anywhere.</a:t>
            </a:r>
          </a:p>
          <a:p>
            <a:endParaRPr lang="en-US"/>
          </a:p>
          <a:p>
            <a:r>
              <a:rPr lang="en-US" b="1">
                <a:effectLst/>
                <a:hlinkClick r:id="rId8"/>
              </a:rPr>
              <a:t>Data Factory</a:t>
            </a:r>
          </a:p>
          <a:p>
            <a:r>
              <a:rPr lang="en-US"/>
              <a:t>Compose and manage data services at scale with this globally deployed data movement service in the cloud that connects to on-premises and cloud data sources.</a:t>
            </a:r>
          </a:p>
          <a:p>
            <a:endParaRPr lang="en-US"/>
          </a:p>
          <a:p>
            <a:r>
              <a:rPr lang="en-US" b="1">
                <a:effectLst/>
                <a:hlinkClick r:id="rId9"/>
              </a:rPr>
              <a:t>Stream Analytics</a:t>
            </a:r>
          </a:p>
          <a:p>
            <a:r>
              <a:rPr lang="en-US"/>
              <a:t>Develop and run massively parallel real-time analytics on multiple streams of data with this analytics service that helps uncover real-time insights from devices, sensors, infrastructure, and applications</a:t>
            </a:r>
          </a:p>
          <a:p>
            <a:endParaRPr lang="en-US"/>
          </a:p>
          <a:p>
            <a:r>
              <a:rPr lang="en-US" b="1">
                <a:effectLst/>
                <a:hlinkClick r:id="rId10"/>
              </a:rPr>
              <a:t>Data Lake Store</a:t>
            </a:r>
          </a:p>
          <a:p>
            <a:r>
              <a:rPr lang="en-US"/>
              <a:t>Built to the open HDFS standard, this is a no-limits cloud data lake for your enterprise’s unstructured, semi-structured, and structured data that’s massively scalable and secured, and allows you to run massively parallel analytics.</a:t>
            </a:r>
          </a:p>
          <a:p>
            <a:endParaRPr lang="en-US"/>
          </a:p>
          <a:p>
            <a:r>
              <a:rPr lang="en-US" b="1">
                <a:effectLst/>
                <a:hlinkClick r:id="rId11"/>
              </a:rPr>
              <a:t>Data Lake Analytics</a:t>
            </a:r>
          </a:p>
          <a:p>
            <a:r>
              <a:rPr lang="en-US"/>
              <a:t>Develop and run massively parallel data transformation and processing programs in U-SQL, R, Python, and Microsoft .NET over petabytes of data with this on-demand service that provides a simple, scalable way to analyze big data—in seconds.</a:t>
            </a:r>
          </a:p>
          <a:p>
            <a:endParaRPr lang="en-US"/>
          </a:p>
          <a:p>
            <a:r>
              <a:rPr lang="en-US" b="1">
                <a:effectLst/>
                <a:hlinkClick r:id="rId12"/>
              </a:rPr>
              <a:t>Data Catalog</a:t>
            </a:r>
          </a:p>
          <a:p>
            <a:r>
              <a:rPr lang="en-US"/>
              <a:t>Spend less time looking for data and more time getting value from it with this fully managed cloud service that lets you register, enrich, discover, understand, and consume your enterprise data sources.</a:t>
            </a:r>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8/29/2017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23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At the</a:t>
            </a:r>
            <a:r>
              <a:rPr lang="en-US" baseline="0" dirty="0"/>
              <a:t> end of this Module, you will:</a:t>
            </a:r>
          </a:p>
          <a:p>
            <a:pPr marL="445862" lvl="1" indent="-228600">
              <a:buFont typeface="+mj-lt"/>
              <a:buAutoNum type="arabicPeriod"/>
            </a:pPr>
            <a:r>
              <a:rPr lang="en-US" baseline="0" dirty="0"/>
              <a:t>Determine questions from Business Requirements</a:t>
            </a:r>
          </a:p>
          <a:p>
            <a:pPr marL="445862" lvl="1" indent="-228600">
              <a:buFont typeface="+mj-lt"/>
              <a:buAutoNum type="arabicPeriod"/>
            </a:pPr>
            <a:r>
              <a:rPr lang="en-US" baseline="0" dirty="0"/>
              <a:t>Locate and document data sources for Advanced Analytics</a:t>
            </a:r>
          </a:p>
          <a:p>
            <a:pPr marL="445862" lvl="1" indent="-228600">
              <a:buFont typeface="+mj-lt"/>
              <a:buAutoNum type="arabicPeriod"/>
            </a:pPr>
            <a:r>
              <a:rPr lang="en-US" baseline="0" dirty="0"/>
              <a:t>Use patterns to create Solution Frameworks</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59777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Cortana Intelligence 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https://azure.microsoft.com/en-us/documentation/learning-paths/cortana-analytics-process/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553602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037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Depends on the customer - </a:t>
            </a:r>
            <a:r>
              <a:rPr lang="en-US" dirty="0">
                <a:hlinkClick r:id="rId3"/>
              </a:rPr>
              <a:t>https://www.microsoft.com/en-us/cloud-platform/cortana-intelligence-suite-industry-solutions</a:t>
            </a:r>
            <a:r>
              <a:rPr lang="en-US" dirty="0"/>
              <a:t> </a:t>
            </a:r>
          </a:p>
          <a:p>
            <a:pPr marL="342900" indent="-342900">
              <a:buFont typeface="+mj-lt"/>
              <a:buAutoNum type="arabicPeriod"/>
            </a:pPr>
            <a:r>
              <a:rPr lang="en-US" dirty="0"/>
              <a:t>If you’re building a Cognitive Solution, it should be: </a:t>
            </a:r>
          </a:p>
          <a:p>
            <a:pPr marL="560162" lvl="1" indent="-342900">
              <a:buFont typeface="+mj-lt"/>
              <a:buAutoNum type="alphaLcPeriod"/>
            </a:pPr>
            <a:r>
              <a:rPr lang="en-US" dirty="0"/>
              <a:t>Interactive</a:t>
            </a:r>
          </a:p>
          <a:p>
            <a:pPr marL="560162" lvl="1" indent="-342900">
              <a:buFont typeface="+mj-lt"/>
              <a:buAutoNum type="alphaLcPeriod"/>
            </a:pPr>
            <a:r>
              <a:rPr lang="en-US" dirty="0"/>
              <a:t>Adaptive</a:t>
            </a:r>
          </a:p>
          <a:p>
            <a:pPr marL="560162" lvl="1" indent="-342900">
              <a:buFont typeface="+mj-lt"/>
              <a:buAutoNum type="alphaLcPeriod"/>
            </a:pPr>
            <a:r>
              <a:rPr lang="en-US" dirty="0"/>
              <a:t>Iterative</a:t>
            </a:r>
            <a:r>
              <a:rPr lang="en-US" baseline="0" dirty="0"/>
              <a:t> with State</a:t>
            </a:r>
          </a:p>
          <a:p>
            <a:pPr marL="560162" lvl="1" indent="-342900">
              <a:buFont typeface="+mj-lt"/>
              <a:buAutoNum type="alphaLcPeriod"/>
            </a:pPr>
            <a:r>
              <a:rPr lang="en-US" baseline="0" dirty="0"/>
              <a:t>Contextual</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7845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1266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a:t>
            </a:r>
            <a:r>
              <a:rPr lang="en-US" baseline="0"/>
              <a:t>://gallery.cortanaintelligence.com/Solution/Anomaly-Detection-in-Real-time-Data-Streams</a:t>
            </a: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45463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 discussion of this graphic: https://buckwoody.wordpress.com/2016/05/16/the-cortana-intelligence-suite-what-to-use-when/</a:t>
            </a: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49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8464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69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003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0549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405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588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60705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1872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9738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86807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2070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4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790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2653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152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20752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05580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plit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0" name="Rectangle 139"/>
          <p:cNvSpPr/>
          <p:nvPr userDrawn="1"/>
        </p:nvSpPr>
        <p:spPr>
          <a:xfrm>
            <a:off x="0" y="0"/>
            <a:ext cx="12436475" cy="6994525"/>
          </a:xfrm>
          <a:prstGeom prst="rect">
            <a:avLst/>
          </a:prstGeom>
          <a:gradFill>
            <a:gsLst>
              <a:gs pos="0">
                <a:srgbClr val="002050">
                  <a:alpha val="60000"/>
                </a:srgbClr>
              </a:gs>
              <a:gs pos="100000">
                <a:srgbClr val="00205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ysClr val="windowText" lastClr="000000"/>
              </a:solidFill>
            </a:endParaRPr>
          </a:p>
        </p:txBody>
      </p:sp>
      <p:sp>
        <p:nvSpPr>
          <p:cNvPr id="90" name="Rectangle 89"/>
          <p:cNvSpPr/>
          <p:nvPr userDrawn="1"/>
        </p:nvSpPr>
        <p:spPr>
          <a:xfrm flipH="1">
            <a:off x="5435847" y="0"/>
            <a:ext cx="7000629" cy="6994525"/>
          </a:xfrm>
          <a:prstGeom prst="rect">
            <a:avLst/>
          </a:prstGeom>
          <a:solidFill>
            <a:srgbClr val="ECE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1" name="Content Placeholder 2"/>
          <p:cNvSpPr>
            <a:spLocks noGrp="1"/>
          </p:cNvSpPr>
          <p:nvPr>
            <p:ph idx="1"/>
          </p:nvPr>
        </p:nvSpPr>
        <p:spPr>
          <a:xfrm>
            <a:off x="6097737" y="2703740"/>
            <a:ext cx="4560577" cy="1587048"/>
          </a:xfrm>
        </p:spPr>
        <p:txBody>
          <a:bodyPr anchor="t">
            <a:noAutofit/>
          </a:bodyPr>
          <a:lstStyle>
            <a:lvl1pPr marL="0" indent="0">
              <a:lnSpc>
                <a:spcPct val="100000"/>
              </a:lnSpc>
              <a:buNone/>
              <a:defRPr/>
            </a:lvl1pPr>
          </a:lstStyle>
          <a:p>
            <a:pPr marL="0" indent="0">
              <a:lnSpc>
                <a:spcPct val="100000"/>
              </a:lnSpc>
              <a:buNone/>
            </a:pPr>
            <a:endParaRPr lang="en-US" sz="2448" b="1">
              <a:solidFill>
                <a:srgbClr val="002050"/>
              </a:solidFill>
              <a:latin typeface="+mn-lt"/>
            </a:endParaRPr>
          </a:p>
        </p:txBody>
      </p:sp>
    </p:spTree>
    <p:extLst>
      <p:ext uri="{BB962C8B-B14F-4D97-AF65-F5344CB8AC3E}">
        <p14:creationId xmlns:p14="http://schemas.microsoft.com/office/powerpoint/2010/main" val="32242265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rot="5400000">
            <a:off x="-2024746" y="1847079"/>
            <a:ext cx="6229940" cy="2535777"/>
            <a:chOff x="-32657" y="4691730"/>
            <a:chExt cx="6625100" cy="2804185"/>
          </a:xfrm>
        </p:grpSpPr>
        <p:sp>
          <p:nvSpPr>
            <p:cNvPr id="5" name="Freeform: Shape 4"/>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 name="Freeform: Shape 5"/>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 name="Freeform: Shape 6"/>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 name="Freeform: Shape 7"/>
            <p:cNvSpPr/>
            <p:nvPr/>
          </p:nvSpPr>
          <p:spPr>
            <a:xfrm>
              <a:off x="-32657" y="6452313"/>
              <a:ext cx="6527800" cy="10436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9" name="Group 8"/>
          <p:cNvGrpSpPr/>
          <p:nvPr userDrawn="1"/>
        </p:nvGrpSpPr>
        <p:grpSpPr>
          <a:xfrm rot="5400000">
            <a:off x="1284518" y="-1725268"/>
            <a:ext cx="1173157" cy="4487785"/>
            <a:chOff x="1113971" y="3497757"/>
            <a:chExt cx="1150258" cy="3142530"/>
          </a:xfrm>
        </p:grpSpPr>
        <p:sp>
          <p:nvSpPr>
            <p:cNvPr id="10" name="Freeform: Shape 9"/>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 name="Freeform: Shape 11"/>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 name="Freeform: Shape 12"/>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 name="Freeform: Shape 13"/>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15" name="Group 14"/>
          <p:cNvGrpSpPr/>
          <p:nvPr userDrawn="1"/>
        </p:nvGrpSpPr>
        <p:grpSpPr>
          <a:xfrm>
            <a:off x="3975927" y="521323"/>
            <a:ext cx="279762" cy="279722"/>
            <a:chOff x="3766458" y="4912364"/>
            <a:chExt cx="468086" cy="468086"/>
          </a:xfrm>
        </p:grpSpPr>
        <p:sp>
          <p:nvSpPr>
            <p:cNvPr id="16" name="Oval 15"/>
            <p:cNvSpPr/>
            <p:nvPr/>
          </p:nvSpPr>
          <p:spPr>
            <a:xfrm>
              <a:off x="3766458" y="4912364"/>
              <a:ext cx="468086" cy="468086"/>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7" name="Oval 16"/>
            <p:cNvSpPr/>
            <p:nvPr/>
          </p:nvSpPr>
          <p:spPr>
            <a:xfrm>
              <a:off x="3860079" y="5005985"/>
              <a:ext cx="280844" cy="280844"/>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8" name="Oval 1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19" name="Group 18"/>
          <p:cNvGrpSpPr/>
          <p:nvPr userDrawn="1"/>
        </p:nvGrpSpPr>
        <p:grpSpPr>
          <a:xfrm flipH="1">
            <a:off x="5495961" y="2728871"/>
            <a:ext cx="7017754" cy="3555099"/>
            <a:chOff x="2661557" y="1008743"/>
            <a:chExt cx="6025243" cy="1848757"/>
          </a:xfrm>
        </p:grpSpPr>
        <p:sp>
          <p:nvSpPr>
            <p:cNvPr id="20" name="Freeform: Shape 19"/>
            <p:cNvSpPr/>
            <p:nvPr/>
          </p:nvSpPr>
          <p:spPr>
            <a:xfrm>
              <a:off x="2661557" y="1008743"/>
              <a:ext cx="6025243" cy="12391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1" name="Freeform: Shape 20"/>
            <p:cNvSpPr/>
            <p:nvPr/>
          </p:nvSpPr>
          <p:spPr>
            <a:xfrm>
              <a:off x="2661557" y="1008743"/>
              <a:ext cx="6025243" cy="13915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2" name="Freeform: Shape 21"/>
            <p:cNvSpPr/>
            <p:nvPr/>
          </p:nvSpPr>
          <p:spPr>
            <a:xfrm>
              <a:off x="2661557" y="1008743"/>
              <a:ext cx="6025243" cy="15439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3" name="Freeform: Shape 22"/>
            <p:cNvSpPr/>
            <p:nvPr/>
          </p:nvSpPr>
          <p:spPr>
            <a:xfrm>
              <a:off x="2661557" y="1008743"/>
              <a:ext cx="6025243" cy="16963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4" name="Freeform: Shape 23"/>
            <p:cNvSpPr/>
            <p:nvPr/>
          </p:nvSpPr>
          <p:spPr>
            <a:xfrm>
              <a:off x="2661557" y="1008743"/>
              <a:ext cx="6025243" cy="18487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25" name="Group 24"/>
          <p:cNvGrpSpPr/>
          <p:nvPr userDrawn="1"/>
        </p:nvGrpSpPr>
        <p:grpSpPr>
          <a:xfrm>
            <a:off x="5265182" y="2519312"/>
            <a:ext cx="477472" cy="477404"/>
            <a:chOff x="3766458" y="4912364"/>
            <a:chExt cx="468086" cy="468086"/>
          </a:xfrm>
        </p:grpSpPr>
        <p:sp>
          <p:nvSpPr>
            <p:cNvPr id="26" name="Oval 25"/>
            <p:cNvSpPr/>
            <p:nvPr/>
          </p:nvSpPr>
          <p:spPr>
            <a:xfrm>
              <a:off x="3766458" y="4912364"/>
              <a:ext cx="468086" cy="468086"/>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7" name="Oval 26"/>
            <p:cNvSpPr/>
            <p:nvPr/>
          </p:nvSpPr>
          <p:spPr>
            <a:xfrm>
              <a:off x="3860079" y="5005985"/>
              <a:ext cx="280844" cy="280844"/>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8" name="Oval 27"/>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29" name="Group 28"/>
          <p:cNvGrpSpPr/>
          <p:nvPr userDrawn="1"/>
        </p:nvGrpSpPr>
        <p:grpSpPr>
          <a:xfrm rot="19175348" flipH="1">
            <a:off x="4645922" y="371943"/>
            <a:ext cx="3718340" cy="1346810"/>
            <a:chOff x="5347225" y="-195944"/>
            <a:chExt cx="3320143" cy="727076"/>
          </a:xfrm>
        </p:grpSpPr>
        <p:sp>
          <p:nvSpPr>
            <p:cNvPr id="30" name="Freeform: Shape 29"/>
            <p:cNvSpPr/>
            <p:nvPr/>
          </p:nvSpPr>
          <p:spPr>
            <a:xfrm flipV="1">
              <a:off x="5347225" y="261256"/>
              <a:ext cx="3320143" cy="2698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1" name="Freeform: Shape 30"/>
            <p:cNvSpPr/>
            <p:nvPr/>
          </p:nvSpPr>
          <p:spPr>
            <a:xfrm flipV="1">
              <a:off x="5347225" y="108856"/>
              <a:ext cx="3320143" cy="4222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2" name="Freeform: Shape 31"/>
            <p:cNvSpPr/>
            <p:nvPr/>
          </p:nvSpPr>
          <p:spPr>
            <a:xfrm flipV="1">
              <a:off x="5347225" y="-43544"/>
              <a:ext cx="3320143" cy="5746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3" name="Freeform: Shape 32"/>
            <p:cNvSpPr/>
            <p:nvPr/>
          </p:nvSpPr>
          <p:spPr>
            <a:xfrm flipV="1">
              <a:off x="5347225" y="-195944"/>
              <a:ext cx="3320143" cy="7270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34" name="Oval 33"/>
          <p:cNvSpPr/>
          <p:nvPr userDrawn="1"/>
        </p:nvSpPr>
        <p:spPr>
          <a:xfrm>
            <a:off x="1917598" y="6114336"/>
            <a:ext cx="81045" cy="81034"/>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5" name="Oval 34"/>
          <p:cNvSpPr/>
          <p:nvPr userDrawn="1"/>
        </p:nvSpPr>
        <p:spPr>
          <a:xfrm>
            <a:off x="6499223" y="5921675"/>
            <a:ext cx="81045" cy="81034"/>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6" name="Oval 35"/>
          <p:cNvSpPr/>
          <p:nvPr userDrawn="1"/>
        </p:nvSpPr>
        <p:spPr>
          <a:xfrm>
            <a:off x="1873302" y="3411078"/>
            <a:ext cx="131374" cy="131355"/>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7" name="Oval 36"/>
          <p:cNvSpPr/>
          <p:nvPr userDrawn="1"/>
        </p:nvSpPr>
        <p:spPr>
          <a:xfrm>
            <a:off x="889353" y="6226036"/>
            <a:ext cx="131374" cy="131355"/>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8" name="Oval 37"/>
          <p:cNvSpPr/>
          <p:nvPr userDrawn="1"/>
        </p:nvSpPr>
        <p:spPr>
          <a:xfrm>
            <a:off x="1408900" y="3273190"/>
            <a:ext cx="131374" cy="131355"/>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9" name="Oval 38"/>
          <p:cNvSpPr/>
          <p:nvPr userDrawn="1"/>
        </p:nvSpPr>
        <p:spPr>
          <a:xfrm>
            <a:off x="1608958" y="753121"/>
            <a:ext cx="70522" cy="7051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0" name="Oval 39"/>
          <p:cNvSpPr/>
          <p:nvPr userDrawn="1"/>
        </p:nvSpPr>
        <p:spPr>
          <a:xfrm>
            <a:off x="1070208" y="6571690"/>
            <a:ext cx="159141" cy="159119"/>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1" name="Oval 40"/>
          <p:cNvSpPr/>
          <p:nvPr userDrawn="1"/>
        </p:nvSpPr>
        <p:spPr>
          <a:xfrm>
            <a:off x="1826913" y="2843541"/>
            <a:ext cx="159141" cy="159119"/>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2" name="Oval 41"/>
          <p:cNvSpPr/>
          <p:nvPr userDrawn="1"/>
        </p:nvSpPr>
        <p:spPr>
          <a:xfrm>
            <a:off x="3109951" y="2954331"/>
            <a:ext cx="159141" cy="159119"/>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43" name="Group 42"/>
          <p:cNvGrpSpPr/>
          <p:nvPr userDrawn="1"/>
        </p:nvGrpSpPr>
        <p:grpSpPr>
          <a:xfrm rot="5400000">
            <a:off x="-2137247" y="1750949"/>
            <a:ext cx="5249622" cy="1720720"/>
            <a:chOff x="-32657" y="4691730"/>
            <a:chExt cx="6625100" cy="2804185"/>
          </a:xfrm>
        </p:grpSpPr>
        <p:sp>
          <p:nvSpPr>
            <p:cNvPr id="44" name="Freeform: Shape 43"/>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5" name="Freeform: Shape 44"/>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6" name="Freeform: Shape 45"/>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7" name="Freeform: Shape 46"/>
            <p:cNvSpPr/>
            <p:nvPr/>
          </p:nvSpPr>
          <p:spPr>
            <a:xfrm>
              <a:off x="732971" y="6452314"/>
              <a:ext cx="5762172" cy="1043601"/>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2172" h="2282384">
                  <a:moveTo>
                    <a:pt x="0" y="1865099"/>
                  </a:moveTo>
                  <a:cubicBezTo>
                    <a:pt x="255209" y="1666737"/>
                    <a:pt x="536424" y="-5430"/>
                    <a:pt x="765629" y="13"/>
                  </a:cubicBezTo>
                  <a:cubicBezTo>
                    <a:pt x="994834" y="5456"/>
                    <a:pt x="1162957" y="1764104"/>
                    <a:pt x="1375229" y="1897756"/>
                  </a:cubicBezTo>
                  <a:cubicBezTo>
                    <a:pt x="1587501" y="2031408"/>
                    <a:pt x="1847549" y="810394"/>
                    <a:pt x="2039258" y="801927"/>
                  </a:cubicBezTo>
                  <a:cubicBezTo>
                    <a:pt x="2230967" y="793460"/>
                    <a:pt x="2367039" y="1768337"/>
                    <a:pt x="2525486" y="1846956"/>
                  </a:cubicBezTo>
                  <a:cubicBezTo>
                    <a:pt x="2683933" y="1925575"/>
                    <a:pt x="2859919" y="1287550"/>
                    <a:pt x="2989943" y="1273641"/>
                  </a:cubicBezTo>
                  <a:cubicBezTo>
                    <a:pt x="3119967" y="1259732"/>
                    <a:pt x="3187096" y="1909247"/>
                    <a:pt x="3305629" y="1763499"/>
                  </a:cubicBezTo>
                  <a:cubicBezTo>
                    <a:pt x="3424162" y="1617752"/>
                    <a:pt x="3569910" y="466889"/>
                    <a:pt x="3701143" y="399156"/>
                  </a:cubicBezTo>
                  <a:cubicBezTo>
                    <a:pt x="3832376" y="331423"/>
                    <a:pt x="3979334" y="1299042"/>
                    <a:pt x="4093029" y="1357099"/>
                  </a:cubicBezTo>
                  <a:cubicBezTo>
                    <a:pt x="4206724" y="1415156"/>
                    <a:pt x="4261758" y="659204"/>
                    <a:pt x="4383315" y="747499"/>
                  </a:cubicBezTo>
                  <a:cubicBezTo>
                    <a:pt x="4504872" y="835794"/>
                    <a:pt x="4668158" y="1856632"/>
                    <a:pt x="4822372" y="1886870"/>
                  </a:cubicBezTo>
                  <a:cubicBezTo>
                    <a:pt x="4976586" y="1917108"/>
                    <a:pt x="5151967" y="863008"/>
                    <a:pt x="5308600" y="928927"/>
                  </a:cubicBezTo>
                  <a:cubicBezTo>
                    <a:pt x="5465233" y="994846"/>
                    <a:pt x="5613702" y="1638615"/>
                    <a:pt x="5762172"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48" name="Group 47"/>
          <p:cNvGrpSpPr/>
          <p:nvPr userDrawn="1"/>
        </p:nvGrpSpPr>
        <p:grpSpPr>
          <a:xfrm rot="4500000">
            <a:off x="748325" y="1574007"/>
            <a:ext cx="1419718" cy="3506462"/>
            <a:chOff x="1113971" y="3497757"/>
            <a:chExt cx="1150258" cy="3142530"/>
          </a:xfrm>
        </p:grpSpPr>
        <p:sp>
          <p:nvSpPr>
            <p:cNvPr id="49" name="Freeform: Shape 48"/>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0" name="Freeform: Shape 49"/>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1" name="Freeform: Shape 50"/>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2" name="Freeform: Shape 51"/>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53" name="Group 52"/>
          <p:cNvGrpSpPr/>
          <p:nvPr userDrawn="1"/>
        </p:nvGrpSpPr>
        <p:grpSpPr>
          <a:xfrm rot="15300000" flipH="1">
            <a:off x="10937140" y="-312937"/>
            <a:ext cx="1622106" cy="2160773"/>
            <a:chOff x="1113971" y="3497757"/>
            <a:chExt cx="1150258" cy="3142530"/>
          </a:xfrm>
        </p:grpSpPr>
        <p:sp>
          <p:nvSpPr>
            <p:cNvPr id="54" name="Freeform: Shape 53"/>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5" name="Freeform: Shape 54"/>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6" name="Freeform: Shape 55"/>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7" name="Freeform: Shape 56"/>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58" name="Oval 57"/>
          <p:cNvSpPr/>
          <p:nvPr userDrawn="1"/>
        </p:nvSpPr>
        <p:spPr>
          <a:xfrm>
            <a:off x="2259271" y="696939"/>
            <a:ext cx="70522" cy="7051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9" name="Oval 58"/>
          <p:cNvSpPr/>
          <p:nvPr userDrawn="1"/>
        </p:nvSpPr>
        <p:spPr>
          <a:xfrm>
            <a:off x="2701376" y="683075"/>
            <a:ext cx="52413" cy="5240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60" name="Group 59"/>
          <p:cNvGrpSpPr/>
          <p:nvPr userDrawn="1"/>
        </p:nvGrpSpPr>
        <p:grpSpPr>
          <a:xfrm>
            <a:off x="5871515" y="2347330"/>
            <a:ext cx="3977258" cy="1215516"/>
            <a:chOff x="5756093" y="2301512"/>
            <a:chExt cx="3899073" cy="1191791"/>
          </a:xfrm>
        </p:grpSpPr>
        <p:sp>
          <p:nvSpPr>
            <p:cNvPr id="61" name="Oval 60"/>
            <p:cNvSpPr/>
            <p:nvPr/>
          </p:nvSpPr>
          <p:spPr>
            <a:xfrm>
              <a:off x="8266386" y="2347545"/>
              <a:ext cx="254716" cy="254716"/>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2" name="Oval 61"/>
            <p:cNvSpPr/>
            <p:nvPr/>
          </p:nvSpPr>
          <p:spPr>
            <a:xfrm>
              <a:off x="6326273" y="2776652"/>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3" name="Oval 62"/>
            <p:cNvSpPr/>
            <p:nvPr/>
          </p:nvSpPr>
          <p:spPr>
            <a:xfrm>
              <a:off x="7275317" y="256960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4" name="Oval 63"/>
            <p:cNvSpPr/>
            <p:nvPr/>
          </p:nvSpPr>
          <p:spPr>
            <a:xfrm>
              <a:off x="6676654" y="2855918"/>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5" name="Oval 64"/>
            <p:cNvSpPr/>
            <p:nvPr/>
          </p:nvSpPr>
          <p:spPr>
            <a:xfrm>
              <a:off x="7021860" y="276232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6" name="Oval 65"/>
            <p:cNvSpPr/>
            <p:nvPr/>
          </p:nvSpPr>
          <p:spPr>
            <a:xfrm>
              <a:off x="9150042" y="311374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7" name="Oval 66"/>
            <p:cNvSpPr/>
            <p:nvPr/>
          </p:nvSpPr>
          <p:spPr>
            <a:xfrm>
              <a:off x="7521113" y="240907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8" name="Oval 67"/>
            <p:cNvSpPr/>
            <p:nvPr/>
          </p:nvSpPr>
          <p:spPr>
            <a:xfrm>
              <a:off x="8821654" y="2895644"/>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9" name="Oval 68"/>
            <p:cNvSpPr/>
            <p:nvPr/>
          </p:nvSpPr>
          <p:spPr>
            <a:xfrm>
              <a:off x="7911267" y="2301512"/>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0" name="Oval 69"/>
            <p:cNvSpPr/>
            <p:nvPr/>
          </p:nvSpPr>
          <p:spPr>
            <a:xfrm>
              <a:off x="8622432" y="2646039"/>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1" name="Oval 70"/>
            <p:cNvSpPr/>
            <p:nvPr/>
          </p:nvSpPr>
          <p:spPr>
            <a:xfrm>
              <a:off x="6046050" y="269839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2" name="Oval 71"/>
            <p:cNvSpPr/>
            <p:nvPr/>
          </p:nvSpPr>
          <p:spPr>
            <a:xfrm>
              <a:off x="5756093" y="276885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3" name="Oval 72"/>
            <p:cNvSpPr/>
            <p:nvPr/>
          </p:nvSpPr>
          <p:spPr>
            <a:xfrm>
              <a:off x="9364414" y="3258175"/>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4" name="Oval 73"/>
            <p:cNvSpPr/>
            <p:nvPr/>
          </p:nvSpPr>
          <p:spPr>
            <a:xfrm>
              <a:off x="9609447" y="3447584"/>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75" name="Group 74"/>
          <p:cNvGrpSpPr/>
          <p:nvPr userDrawn="1"/>
        </p:nvGrpSpPr>
        <p:grpSpPr>
          <a:xfrm rot="900000">
            <a:off x="9443291" y="3040404"/>
            <a:ext cx="3506768" cy="4853177"/>
            <a:chOff x="9385524" y="2790411"/>
            <a:chExt cx="3437832" cy="4758449"/>
          </a:xfrm>
        </p:grpSpPr>
        <p:sp>
          <p:nvSpPr>
            <p:cNvPr id="76" name="Freeform: Shape 75"/>
            <p:cNvSpPr/>
            <p:nvPr/>
          </p:nvSpPr>
          <p:spPr>
            <a:xfrm rot="1859816">
              <a:off x="9385524" y="279041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77" name="Group 76"/>
            <p:cNvGrpSpPr/>
            <p:nvPr/>
          </p:nvGrpSpPr>
          <p:grpSpPr>
            <a:xfrm>
              <a:off x="9659552" y="2944459"/>
              <a:ext cx="3163804" cy="4604401"/>
              <a:chOff x="9659552" y="2944459"/>
              <a:chExt cx="3163804" cy="4604401"/>
            </a:xfrm>
          </p:grpSpPr>
          <p:sp>
            <p:nvSpPr>
              <p:cNvPr id="78" name="Oval 77"/>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79" name="Group 78"/>
              <p:cNvGrpSpPr/>
              <p:nvPr/>
            </p:nvGrpSpPr>
            <p:grpSpPr>
              <a:xfrm>
                <a:off x="10171356" y="3779500"/>
                <a:ext cx="468086" cy="468086"/>
                <a:chOff x="3766458" y="4912364"/>
                <a:chExt cx="468086" cy="468086"/>
              </a:xfrm>
            </p:grpSpPr>
            <p:sp>
              <p:nvSpPr>
                <p:cNvPr id="103" name="Oval 102"/>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4" name="Oval 103"/>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5" name="Oval 104"/>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80" name="Oval 79"/>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1" name="Oval 80"/>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2" name="Oval 81"/>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3" name="Oval 82"/>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4" name="Oval 83"/>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5" name="Oval 84"/>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6" name="Oval 85"/>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7" name="Freeform: Shape 86"/>
              <p:cNvSpPr/>
              <p:nvPr/>
            </p:nvSpPr>
            <p:spPr>
              <a:xfrm rot="1859816">
                <a:off x="9942109" y="3114447"/>
                <a:ext cx="1657518" cy="3705100"/>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17" h="3497943">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cubicBezTo>
                      <a:pt x="1078002" y="3406624"/>
                      <a:pt x="1217702" y="3452283"/>
                      <a:pt x="1357402" y="3497943"/>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88" name="Group 87"/>
              <p:cNvGrpSpPr/>
              <p:nvPr/>
            </p:nvGrpSpPr>
            <p:grpSpPr>
              <a:xfrm>
                <a:off x="9659552" y="6255370"/>
                <a:ext cx="511804" cy="511804"/>
                <a:chOff x="3766458" y="4912364"/>
                <a:chExt cx="468086" cy="468086"/>
              </a:xfrm>
            </p:grpSpPr>
            <p:sp>
              <p:nvSpPr>
                <p:cNvPr id="100" name="Oval 99"/>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1" name="Oval 100"/>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2" name="Oval 101"/>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89" name="Oval 88"/>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90" name="Group 89"/>
              <p:cNvGrpSpPr/>
              <p:nvPr/>
            </p:nvGrpSpPr>
            <p:grpSpPr>
              <a:xfrm rot="18900000" flipH="1">
                <a:off x="9997674" y="4364464"/>
                <a:ext cx="1590444" cy="3184396"/>
                <a:chOff x="1113971" y="3497757"/>
                <a:chExt cx="1150258" cy="3142530"/>
              </a:xfrm>
            </p:grpSpPr>
            <p:sp>
              <p:nvSpPr>
                <p:cNvPr id="96" name="Freeform: Shape 95"/>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7" name="Freeform: Shape 96"/>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8" name="Freeform: Shape 97"/>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9" name="Freeform: Shape 98"/>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91" name="Group 90"/>
              <p:cNvGrpSpPr/>
              <p:nvPr/>
            </p:nvGrpSpPr>
            <p:grpSpPr>
              <a:xfrm rot="7200000" flipH="1" flipV="1">
                <a:off x="10907040" y="2618587"/>
                <a:ext cx="1590444" cy="2242188"/>
                <a:chOff x="1113971" y="3497757"/>
                <a:chExt cx="1150258" cy="3142530"/>
              </a:xfrm>
            </p:grpSpPr>
            <p:sp>
              <p:nvSpPr>
                <p:cNvPr id="92" name="Freeform: Shape 9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3" name="Freeform: Shape 9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4" name="Freeform: Shape 9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5" name="Freeform: Shape 9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grpSp>
      <p:grpSp>
        <p:nvGrpSpPr>
          <p:cNvPr id="106" name="Group 105"/>
          <p:cNvGrpSpPr/>
          <p:nvPr userDrawn="1"/>
        </p:nvGrpSpPr>
        <p:grpSpPr>
          <a:xfrm>
            <a:off x="1506307" y="1547366"/>
            <a:ext cx="3671193" cy="1121978"/>
            <a:chOff x="5756093" y="2301512"/>
            <a:chExt cx="3899073" cy="1191791"/>
          </a:xfrm>
          <a:solidFill>
            <a:schemeClr val="bg1">
              <a:alpha val="30000"/>
            </a:schemeClr>
          </a:solidFill>
        </p:grpSpPr>
        <p:sp>
          <p:nvSpPr>
            <p:cNvPr id="107" name="Oval 106"/>
            <p:cNvSpPr/>
            <p:nvPr/>
          </p:nvSpPr>
          <p:spPr>
            <a:xfrm>
              <a:off x="8266386" y="2347545"/>
              <a:ext cx="254716" cy="254716"/>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8" name="Oval 107"/>
            <p:cNvSpPr/>
            <p:nvPr/>
          </p:nvSpPr>
          <p:spPr>
            <a:xfrm>
              <a:off x="6326273" y="2776652"/>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9" name="Oval 108"/>
            <p:cNvSpPr/>
            <p:nvPr/>
          </p:nvSpPr>
          <p:spPr>
            <a:xfrm>
              <a:off x="7275317" y="256960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0" name="Oval 109"/>
            <p:cNvSpPr/>
            <p:nvPr/>
          </p:nvSpPr>
          <p:spPr>
            <a:xfrm>
              <a:off x="6676654" y="2855918"/>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1" name="Oval 110"/>
            <p:cNvSpPr/>
            <p:nvPr/>
          </p:nvSpPr>
          <p:spPr>
            <a:xfrm>
              <a:off x="7021860" y="276232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2" name="Oval 111"/>
            <p:cNvSpPr/>
            <p:nvPr/>
          </p:nvSpPr>
          <p:spPr>
            <a:xfrm>
              <a:off x="9150042" y="311374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3" name="Oval 112"/>
            <p:cNvSpPr/>
            <p:nvPr/>
          </p:nvSpPr>
          <p:spPr>
            <a:xfrm>
              <a:off x="7521113" y="240907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4" name="Oval 113"/>
            <p:cNvSpPr/>
            <p:nvPr/>
          </p:nvSpPr>
          <p:spPr>
            <a:xfrm>
              <a:off x="8821654" y="2895644"/>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5" name="Oval 114"/>
            <p:cNvSpPr/>
            <p:nvPr/>
          </p:nvSpPr>
          <p:spPr>
            <a:xfrm>
              <a:off x="7911267" y="2301512"/>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6" name="Oval 115"/>
            <p:cNvSpPr/>
            <p:nvPr/>
          </p:nvSpPr>
          <p:spPr>
            <a:xfrm>
              <a:off x="8622432" y="2646039"/>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7" name="Oval 116"/>
            <p:cNvSpPr/>
            <p:nvPr/>
          </p:nvSpPr>
          <p:spPr>
            <a:xfrm>
              <a:off x="6046050" y="269839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8" name="Oval 117"/>
            <p:cNvSpPr/>
            <p:nvPr/>
          </p:nvSpPr>
          <p:spPr>
            <a:xfrm>
              <a:off x="5756093" y="276885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9" name="Oval 118"/>
            <p:cNvSpPr/>
            <p:nvPr/>
          </p:nvSpPr>
          <p:spPr>
            <a:xfrm>
              <a:off x="9364414" y="3258175"/>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0" name="Oval 119"/>
            <p:cNvSpPr/>
            <p:nvPr/>
          </p:nvSpPr>
          <p:spPr>
            <a:xfrm>
              <a:off x="9609447" y="3447584"/>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121" name="Group 120"/>
          <p:cNvGrpSpPr/>
          <p:nvPr userDrawn="1"/>
        </p:nvGrpSpPr>
        <p:grpSpPr>
          <a:xfrm rot="4480905">
            <a:off x="-196861" y="3545147"/>
            <a:ext cx="3506270" cy="4853866"/>
            <a:chOff x="9385524" y="2790411"/>
            <a:chExt cx="3437832" cy="4758449"/>
          </a:xfrm>
        </p:grpSpPr>
        <p:sp>
          <p:nvSpPr>
            <p:cNvPr id="122" name="Freeform: Shape 121"/>
            <p:cNvSpPr/>
            <p:nvPr/>
          </p:nvSpPr>
          <p:spPr>
            <a:xfrm rot="1859816">
              <a:off x="9385524" y="279041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123" name="Group 122"/>
            <p:cNvGrpSpPr/>
            <p:nvPr/>
          </p:nvGrpSpPr>
          <p:grpSpPr>
            <a:xfrm>
              <a:off x="9659552" y="2944459"/>
              <a:ext cx="3163804" cy="4604401"/>
              <a:chOff x="9659552" y="2944459"/>
              <a:chExt cx="3163804" cy="4604401"/>
            </a:xfrm>
          </p:grpSpPr>
          <p:sp>
            <p:nvSpPr>
              <p:cNvPr id="124" name="Oval 123"/>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125" name="Group 124"/>
              <p:cNvGrpSpPr/>
              <p:nvPr/>
            </p:nvGrpSpPr>
            <p:grpSpPr>
              <a:xfrm>
                <a:off x="10171356" y="3779500"/>
                <a:ext cx="468086" cy="468086"/>
                <a:chOff x="3766458" y="4912364"/>
                <a:chExt cx="468086" cy="468086"/>
              </a:xfrm>
            </p:grpSpPr>
            <p:sp>
              <p:nvSpPr>
                <p:cNvPr id="149" name="Oval 148"/>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50" name="Oval 149"/>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51" name="Oval 150"/>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126" name="Oval 125"/>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7" name="Oval 126"/>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8" name="Oval 127"/>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9" name="Oval 128"/>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0" name="Oval 129"/>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1" name="Oval 130"/>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2" name="Oval 131"/>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3" name="Freeform: Shape 132"/>
              <p:cNvSpPr/>
              <p:nvPr/>
            </p:nvSpPr>
            <p:spPr>
              <a:xfrm rot="1859816">
                <a:off x="9986645" y="3126797"/>
                <a:ext cx="1657518" cy="3532144"/>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226774 w 1394417"/>
                  <a:gd name="connsiteY0" fmla="*/ 0 h 3334657"/>
                  <a:gd name="connsiteX1" fmla="*/ 660717 w 1394417"/>
                  <a:gd name="connsiteY1" fmla="*/ 254000 h 3334657"/>
                  <a:gd name="connsiteX2" fmla="*/ 1299345 w 1394417"/>
                  <a:gd name="connsiteY2" fmla="*/ 635000 h 3334657"/>
                  <a:gd name="connsiteX3" fmla="*/ 317 w 1394417"/>
                  <a:gd name="connsiteY3" fmla="*/ 1157514 h 3334657"/>
                  <a:gd name="connsiteX4" fmla="*/ 1168717 w 1394417"/>
                  <a:gd name="connsiteY4" fmla="*/ 2028371 h 3334657"/>
                  <a:gd name="connsiteX5" fmla="*/ 504688 w 1394417"/>
                  <a:gd name="connsiteY5" fmla="*/ 2630714 h 3334657"/>
                  <a:gd name="connsiteX6" fmla="*/ 1379174 w 1394417"/>
                  <a:gd name="connsiteY6" fmla="*/ 3066143 h 3334657"/>
                  <a:gd name="connsiteX7" fmla="*/ 1081631 w 1394417"/>
                  <a:gd name="connsiteY7" fmla="*/ 3334657 h 333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17" h="3334657">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134" name="Group 133"/>
              <p:cNvGrpSpPr/>
              <p:nvPr/>
            </p:nvGrpSpPr>
            <p:grpSpPr>
              <a:xfrm>
                <a:off x="9659552" y="6255370"/>
                <a:ext cx="511804" cy="511804"/>
                <a:chOff x="3766458" y="4912364"/>
                <a:chExt cx="468086" cy="468086"/>
              </a:xfrm>
            </p:grpSpPr>
            <p:sp>
              <p:nvSpPr>
                <p:cNvPr id="146" name="Oval 145"/>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7" name="Oval 146"/>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8" name="Oval 14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135" name="Oval 134"/>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136" name="Group 135"/>
              <p:cNvGrpSpPr/>
              <p:nvPr/>
            </p:nvGrpSpPr>
            <p:grpSpPr>
              <a:xfrm rot="18900000" flipH="1">
                <a:off x="9997674" y="4364464"/>
                <a:ext cx="1590444" cy="3184396"/>
                <a:chOff x="1113971" y="3497757"/>
                <a:chExt cx="1150258" cy="3142530"/>
              </a:xfrm>
            </p:grpSpPr>
            <p:sp>
              <p:nvSpPr>
                <p:cNvPr id="142" name="Freeform: Shape 14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3" name="Freeform: Shape 14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4" name="Freeform: Shape 14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5" name="Freeform: Shape 14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137" name="Group 136"/>
              <p:cNvGrpSpPr/>
              <p:nvPr/>
            </p:nvGrpSpPr>
            <p:grpSpPr>
              <a:xfrm rot="7200000" flipH="1" flipV="1">
                <a:off x="10907040" y="2618587"/>
                <a:ext cx="1590444" cy="2242188"/>
                <a:chOff x="1113971" y="3497757"/>
                <a:chExt cx="1150258" cy="3142530"/>
              </a:xfrm>
            </p:grpSpPr>
            <p:sp>
              <p:nvSpPr>
                <p:cNvPr id="138" name="Freeform: Shape 137"/>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9" name="Freeform: Shape 138"/>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0" name="Freeform: Shape 139"/>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1" name="Freeform: Shape 140"/>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grpSp>
      <p:grpSp>
        <p:nvGrpSpPr>
          <p:cNvPr id="152" name="Group 151"/>
          <p:cNvGrpSpPr/>
          <p:nvPr userDrawn="1"/>
        </p:nvGrpSpPr>
        <p:grpSpPr>
          <a:xfrm rot="21444120" flipH="1">
            <a:off x="10439326" y="-511848"/>
            <a:ext cx="2373023" cy="4216777"/>
            <a:chOff x="-213066" y="2126266"/>
            <a:chExt cx="2326374" cy="4134470"/>
          </a:xfrm>
        </p:grpSpPr>
        <p:grpSp>
          <p:nvGrpSpPr>
            <p:cNvPr id="153" name="Group 152"/>
            <p:cNvGrpSpPr/>
            <p:nvPr/>
          </p:nvGrpSpPr>
          <p:grpSpPr>
            <a:xfrm rot="5400000">
              <a:off x="-1021470" y="3125958"/>
              <a:ext cx="4134470" cy="2135086"/>
              <a:chOff x="2108201" y="5087492"/>
              <a:chExt cx="4484244" cy="2408425"/>
            </a:xfrm>
          </p:grpSpPr>
          <p:sp>
            <p:nvSpPr>
              <p:cNvPr id="159" name="Freeform: Shape 158"/>
              <p:cNvSpPr/>
              <p:nvPr/>
            </p:nvSpPr>
            <p:spPr>
              <a:xfrm>
                <a:off x="2108202" y="5087492"/>
                <a:ext cx="4484243" cy="22914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1 h 2687149"/>
                  <a:gd name="connsiteX1" fmla="*/ 609599 w 5093842"/>
                  <a:gd name="connsiteY1" fmla="*/ 1897742 h 2687149"/>
                  <a:gd name="connsiteX2" fmla="*/ 1273628 w 5093842"/>
                  <a:gd name="connsiteY2" fmla="*/ 801913 h 2687149"/>
                  <a:gd name="connsiteX3" fmla="*/ 1759856 w 5093842"/>
                  <a:gd name="connsiteY3" fmla="*/ 1846942 h 2687149"/>
                  <a:gd name="connsiteX4" fmla="*/ 2224313 w 5093842"/>
                  <a:gd name="connsiteY4" fmla="*/ 1273627 h 2687149"/>
                  <a:gd name="connsiteX5" fmla="*/ 2539999 w 5093842"/>
                  <a:gd name="connsiteY5" fmla="*/ 1763485 h 2687149"/>
                  <a:gd name="connsiteX6" fmla="*/ 2935513 w 5093842"/>
                  <a:gd name="connsiteY6" fmla="*/ 399142 h 2687149"/>
                  <a:gd name="connsiteX7" fmla="*/ 3327399 w 5093842"/>
                  <a:gd name="connsiteY7" fmla="*/ 1357085 h 2687149"/>
                  <a:gd name="connsiteX8" fmla="*/ 3617685 w 5093842"/>
                  <a:gd name="connsiteY8" fmla="*/ 747485 h 2687149"/>
                  <a:gd name="connsiteX9" fmla="*/ 4056742 w 5093842"/>
                  <a:gd name="connsiteY9" fmla="*/ 1886856 h 2687149"/>
                  <a:gd name="connsiteX10" fmla="*/ 4542970 w 5093842"/>
                  <a:gd name="connsiteY10" fmla="*/ 928913 h 2687149"/>
                  <a:gd name="connsiteX11" fmla="*/ 5093842 w 5093842"/>
                  <a:gd name="connsiteY11" fmla="*/ 2687149 h 2687149"/>
                  <a:gd name="connsiteX0" fmla="*/ 0 w 4484243"/>
                  <a:gd name="connsiteY0" fmla="*/ 1501995 h 2291402"/>
                  <a:gd name="connsiteX1" fmla="*/ 664029 w 4484243"/>
                  <a:gd name="connsiteY1" fmla="*/ 406166 h 2291402"/>
                  <a:gd name="connsiteX2" fmla="*/ 1150257 w 4484243"/>
                  <a:gd name="connsiteY2" fmla="*/ 1451195 h 2291402"/>
                  <a:gd name="connsiteX3" fmla="*/ 1614714 w 4484243"/>
                  <a:gd name="connsiteY3" fmla="*/ 877880 h 2291402"/>
                  <a:gd name="connsiteX4" fmla="*/ 1930400 w 4484243"/>
                  <a:gd name="connsiteY4" fmla="*/ 1367738 h 2291402"/>
                  <a:gd name="connsiteX5" fmla="*/ 2325914 w 4484243"/>
                  <a:gd name="connsiteY5" fmla="*/ 3395 h 2291402"/>
                  <a:gd name="connsiteX6" fmla="*/ 2717800 w 4484243"/>
                  <a:gd name="connsiteY6" fmla="*/ 961338 h 2291402"/>
                  <a:gd name="connsiteX7" fmla="*/ 3008086 w 4484243"/>
                  <a:gd name="connsiteY7" fmla="*/ 351738 h 2291402"/>
                  <a:gd name="connsiteX8" fmla="*/ 3447143 w 4484243"/>
                  <a:gd name="connsiteY8" fmla="*/ 1491109 h 2291402"/>
                  <a:gd name="connsiteX9" fmla="*/ 3933371 w 4484243"/>
                  <a:gd name="connsiteY9" fmla="*/ 533166 h 2291402"/>
                  <a:gd name="connsiteX10" fmla="*/ 4484243 w 4484243"/>
                  <a:gd name="connsiteY10" fmla="*/ 2291402 h 229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84243" h="2291402">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0521" y="399784"/>
                      <a:pt x="3933371" y="533166"/>
                    </a:cubicBezTo>
                    <a:cubicBezTo>
                      <a:pt x="4106221" y="666548"/>
                      <a:pt x="4335773" y="1647633"/>
                      <a:pt x="4484243" y="22914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60" name="Freeform: Shape 159"/>
              <p:cNvSpPr/>
              <p:nvPr/>
            </p:nvSpPr>
            <p:spPr>
              <a:xfrm>
                <a:off x="2108202" y="5531345"/>
                <a:ext cx="4445322"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5820552"/>
                  <a:gd name="connsiteY0" fmla="*/ 1865099 h 2518602"/>
                  <a:gd name="connsiteX1" fmla="*/ 765629 w 5820552"/>
                  <a:gd name="connsiteY1" fmla="*/ 13 h 2518602"/>
                  <a:gd name="connsiteX2" fmla="*/ 1375229 w 5820552"/>
                  <a:gd name="connsiteY2" fmla="*/ 1897756 h 2518602"/>
                  <a:gd name="connsiteX3" fmla="*/ 2039258 w 5820552"/>
                  <a:gd name="connsiteY3" fmla="*/ 801927 h 2518602"/>
                  <a:gd name="connsiteX4" fmla="*/ 2525486 w 5820552"/>
                  <a:gd name="connsiteY4" fmla="*/ 1846956 h 2518602"/>
                  <a:gd name="connsiteX5" fmla="*/ 2989943 w 5820552"/>
                  <a:gd name="connsiteY5" fmla="*/ 1273641 h 2518602"/>
                  <a:gd name="connsiteX6" fmla="*/ 3305629 w 5820552"/>
                  <a:gd name="connsiteY6" fmla="*/ 1763499 h 2518602"/>
                  <a:gd name="connsiteX7" fmla="*/ 3701143 w 5820552"/>
                  <a:gd name="connsiteY7" fmla="*/ 399156 h 2518602"/>
                  <a:gd name="connsiteX8" fmla="*/ 4093029 w 5820552"/>
                  <a:gd name="connsiteY8" fmla="*/ 1357099 h 2518602"/>
                  <a:gd name="connsiteX9" fmla="*/ 4383315 w 5820552"/>
                  <a:gd name="connsiteY9" fmla="*/ 747499 h 2518602"/>
                  <a:gd name="connsiteX10" fmla="*/ 4822372 w 5820552"/>
                  <a:gd name="connsiteY10" fmla="*/ 1886870 h 2518602"/>
                  <a:gd name="connsiteX11" fmla="*/ 5308600 w 5820552"/>
                  <a:gd name="connsiteY11" fmla="*/ 928927 h 2518602"/>
                  <a:gd name="connsiteX12" fmla="*/ 5820552 w 5820552"/>
                  <a:gd name="connsiteY12" fmla="*/ 2518602 h 2518602"/>
                  <a:gd name="connsiteX0" fmla="*/ 0 w 5054923"/>
                  <a:gd name="connsiteY0" fmla="*/ 0 h 2518589"/>
                  <a:gd name="connsiteX1" fmla="*/ 609600 w 5054923"/>
                  <a:gd name="connsiteY1" fmla="*/ 1897743 h 2518589"/>
                  <a:gd name="connsiteX2" fmla="*/ 1273629 w 5054923"/>
                  <a:gd name="connsiteY2" fmla="*/ 801914 h 2518589"/>
                  <a:gd name="connsiteX3" fmla="*/ 1759857 w 5054923"/>
                  <a:gd name="connsiteY3" fmla="*/ 1846943 h 2518589"/>
                  <a:gd name="connsiteX4" fmla="*/ 2224314 w 5054923"/>
                  <a:gd name="connsiteY4" fmla="*/ 1273628 h 2518589"/>
                  <a:gd name="connsiteX5" fmla="*/ 2540000 w 5054923"/>
                  <a:gd name="connsiteY5" fmla="*/ 1763486 h 2518589"/>
                  <a:gd name="connsiteX6" fmla="*/ 2935514 w 5054923"/>
                  <a:gd name="connsiteY6" fmla="*/ 399143 h 2518589"/>
                  <a:gd name="connsiteX7" fmla="*/ 3327400 w 5054923"/>
                  <a:gd name="connsiteY7" fmla="*/ 1357086 h 2518589"/>
                  <a:gd name="connsiteX8" fmla="*/ 3617686 w 5054923"/>
                  <a:gd name="connsiteY8" fmla="*/ 747486 h 2518589"/>
                  <a:gd name="connsiteX9" fmla="*/ 4056743 w 5054923"/>
                  <a:gd name="connsiteY9" fmla="*/ 1886857 h 2518589"/>
                  <a:gd name="connsiteX10" fmla="*/ 4542971 w 5054923"/>
                  <a:gd name="connsiteY10" fmla="*/ 928914 h 2518589"/>
                  <a:gd name="connsiteX11" fmla="*/ 5054923 w 5054923"/>
                  <a:gd name="connsiteY11" fmla="*/ 2518589 h 2518589"/>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5323" h="2122841">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7008" y="427877"/>
                      <a:pt x="3933371" y="533166"/>
                    </a:cubicBezTo>
                    <a:cubicBezTo>
                      <a:pt x="4099734" y="638455"/>
                      <a:pt x="4296853" y="1479072"/>
                      <a:pt x="4445323" y="2122841"/>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61" name="Freeform: Shape 160"/>
              <p:cNvSpPr/>
              <p:nvPr/>
            </p:nvSpPr>
            <p:spPr>
              <a:xfrm>
                <a:off x="2108201" y="6195930"/>
                <a:ext cx="4386943" cy="122017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3">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76738" y="467247"/>
                      <a:pt x="3933371" y="533166"/>
                    </a:cubicBezTo>
                    <a:cubicBezTo>
                      <a:pt x="4090004" y="599085"/>
                      <a:pt x="4238473" y="1242854"/>
                      <a:pt x="4386943" y="188662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62" name="Freeform: Shape 161"/>
              <p:cNvSpPr/>
              <p:nvPr/>
            </p:nvSpPr>
            <p:spPr>
              <a:xfrm>
                <a:off x="2108201" y="6633272"/>
                <a:ext cx="4386943"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6 h 1886624"/>
                  <a:gd name="connsiteX1" fmla="*/ 664029 w 4386943"/>
                  <a:gd name="connsiteY1" fmla="*/ 406167 h 1886624"/>
                  <a:gd name="connsiteX2" fmla="*/ 1150257 w 4386943"/>
                  <a:gd name="connsiteY2" fmla="*/ 1451196 h 1886624"/>
                  <a:gd name="connsiteX3" fmla="*/ 1614714 w 4386943"/>
                  <a:gd name="connsiteY3" fmla="*/ 877881 h 1886624"/>
                  <a:gd name="connsiteX4" fmla="*/ 1930400 w 4386943"/>
                  <a:gd name="connsiteY4" fmla="*/ 1367739 h 1886624"/>
                  <a:gd name="connsiteX5" fmla="*/ 2325914 w 4386943"/>
                  <a:gd name="connsiteY5" fmla="*/ 3396 h 1886624"/>
                  <a:gd name="connsiteX6" fmla="*/ 2717800 w 4386943"/>
                  <a:gd name="connsiteY6" fmla="*/ 961339 h 1886624"/>
                  <a:gd name="connsiteX7" fmla="*/ 3008086 w 4386943"/>
                  <a:gd name="connsiteY7" fmla="*/ 351739 h 1886624"/>
                  <a:gd name="connsiteX8" fmla="*/ 3447143 w 4386943"/>
                  <a:gd name="connsiteY8" fmla="*/ 1491110 h 1886624"/>
                  <a:gd name="connsiteX9" fmla="*/ 3933371 w 4386943"/>
                  <a:gd name="connsiteY9" fmla="*/ 533167 h 1886624"/>
                  <a:gd name="connsiteX10" fmla="*/ 4386943 w 4386943"/>
                  <a:gd name="connsiteY10" fmla="*/ 1886624 h 188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4">
                    <a:moveTo>
                      <a:pt x="0" y="1501996"/>
                    </a:moveTo>
                    <a:cubicBezTo>
                      <a:pt x="212272" y="1635648"/>
                      <a:pt x="472320" y="414634"/>
                      <a:pt x="664029" y="406167"/>
                    </a:cubicBezTo>
                    <a:cubicBezTo>
                      <a:pt x="855738" y="397700"/>
                      <a:pt x="991810" y="1372577"/>
                      <a:pt x="1150257" y="1451196"/>
                    </a:cubicBezTo>
                    <a:cubicBezTo>
                      <a:pt x="1308704" y="1529815"/>
                      <a:pt x="1484690" y="891790"/>
                      <a:pt x="1614714" y="877881"/>
                    </a:cubicBezTo>
                    <a:cubicBezTo>
                      <a:pt x="1744738" y="863972"/>
                      <a:pt x="1811867" y="1513487"/>
                      <a:pt x="1930400" y="1367739"/>
                    </a:cubicBezTo>
                    <a:cubicBezTo>
                      <a:pt x="2048933" y="1221992"/>
                      <a:pt x="2194681" y="71129"/>
                      <a:pt x="2325914" y="3396"/>
                    </a:cubicBezTo>
                    <a:cubicBezTo>
                      <a:pt x="2457147" y="-64337"/>
                      <a:pt x="2604105" y="903282"/>
                      <a:pt x="2717800" y="961339"/>
                    </a:cubicBezTo>
                    <a:cubicBezTo>
                      <a:pt x="2831495" y="1019396"/>
                      <a:pt x="2886529" y="263444"/>
                      <a:pt x="3008086" y="351739"/>
                    </a:cubicBezTo>
                    <a:cubicBezTo>
                      <a:pt x="3129643" y="440034"/>
                      <a:pt x="3292929" y="1460872"/>
                      <a:pt x="3447143" y="1491110"/>
                    </a:cubicBezTo>
                    <a:cubicBezTo>
                      <a:pt x="3601357" y="1521348"/>
                      <a:pt x="3776738" y="467248"/>
                      <a:pt x="3933371" y="533167"/>
                    </a:cubicBezTo>
                    <a:cubicBezTo>
                      <a:pt x="4090004" y="599086"/>
                      <a:pt x="4238473" y="1242855"/>
                      <a:pt x="4386943" y="188662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154" name="Group 153"/>
            <p:cNvGrpSpPr/>
            <p:nvPr/>
          </p:nvGrpSpPr>
          <p:grpSpPr>
            <a:xfrm rot="5400000">
              <a:off x="-972652" y="3077916"/>
              <a:ext cx="2967991" cy="1448820"/>
              <a:chOff x="2772230" y="5087490"/>
              <a:chExt cx="3820215" cy="2408427"/>
            </a:xfrm>
          </p:grpSpPr>
          <p:sp>
            <p:nvSpPr>
              <p:cNvPr id="155" name="Freeform: Shape 154"/>
              <p:cNvSpPr/>
              <p:nvPr/>
            </p:nvSpPr>
            <p:spPr>
              <a:xfrm>
                <a:off x="2772230" y="5087490"/>
                <a:ext cx="3820215" cy="2291400"/>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0 h 2687150"/>
                  <a:gd name="connsiteX1" fmla="*/ 609599 w 5093842"/>
                  <a:gd name="connsiteY1" fmla="*/ 1897743 h 2687150"/>
                  <a:gd name="connsiteX2" fmla="*/ 1273628 w 5093842"/>
                  <a:gd name="connsiteY2" fmla="*/ 801914 h 2687150"/>
                  <a:gd name="connsiteX3" fmla="*/ 1759856 w 5093842"/>
                  <a:gd name="connsiteY3" fmla="*/ 1846943 h 2687150"/>
                  <a:gd name="connsiteX4" fmla="*/ 2224313 w 5093842"/>
                  <a:gd name="connsiteY4" fmla="*/ 1273628 h 2687150"/>
                  <a:gd name="connsiteX5" fmla="*/ 2539999 w 5093842"/>
                  <a:gd name="connsiteY5" fmla="*/ 1763486 h 2687150"/>
                  <a:gd name="connsiteX6" fmla="*/ 2935513 w 5093842"/>
                  <a:gd name="connsiteY6" fmla="*/ 399143 h 2687150"/>
                  <a:gd name="connsiteX7" fmla="*/ 3327399 w 5093842"/>
                  <a:gd name="connsiteY7" fmla="*/ 1357086 h 2687150"/>
                  <a:gd name="connsiteX8" fmla="*/ 3617685 w 5093842"/>
                  <a:gd name="connsiteY8" fmla="*/ 747486 h 2687150"/>
                  <a:gd name="connsiteX9" fmla="*/ 4056742 w 5093842"/>
                  <a:gd name="connsiteY9" fmla="*/ 1886857 h 2687150"/>
                  <a:gd name="connsiteX10" fmla="*/ 4542970 w 5093842"/>
                  <a:gd name="connsiteY10" fmla="*/ 928914 h 2687150"/>
                  <a:gd name="connsiteX11" fmla="*/ 5093842 w 5093842"/>
                  <a:gd name="connsiteY11" fmla="*/ 2687150 h 2687150"/>
                  <a:gd name="connsiteX0" fmla="*/ 0 w 4484243"/>
                  <a:gd name="connsiteY0" fmla="*/ 1501996 h 2291403"/>
                  <a:gd name="connsiteX1" fmla="*/ 664029 w 4484243"/>
                  <a:gd name="connsiteY1" fmla="*/ 406167 h 2291403"/>
                  <a:gd name="connsiteX2" fmla="*/ 1150257 w 4484243"/>
                  <a:gd name="connsiteY2" fmla="*/ 1451196 h 2291403"/>
                  <a:gd name="connsiteX3" fmla="*/ 1614714 w 4484243"/>
                  <a:gd name="connsiteY3" fmla="*/ 877881 h 2291403"/>
                  <a:gd name="connsiteX4" fmla="*/ 1930400 w 4484243"/>
                  <a:gd name="connsiteY4" fmla="*/ 1367739 h 2291403"/>
                  <a:gd name="connsiteX5" fmla="*/ 2325914 w 4484243"/>
                  <a:gd name="connsiteY5" fmla="*/ 3396 h 2291403"/>
                  <a:gd name="connsiteX6" fmla="*/ 2717800 w 4484243"/>
                  <a:gd name="connsiteY6" fmla="*/ 961339 h 2291403"/>
                  <a:gd name="connsiteX7" fmla="*/ 3008086 w 4484243"/>
                  <a:gd name="connsiteY7" fmla="*/ 351739 h 2291403"/>
                  <a:gd name="connsiteX8" fmla="*/ 3447143 w 4484243"/>
                  <a:gd name="connsiteY8" fmla="*/ 1491110 h 2291403"/>
                  <a:gd name="connsiteX9" fmla="*/ 3933371 w 4484243"/>
                  <a:gd name="connsiteY9" fmla="*/ 533167 h 2291403"/>
                  <a:gd name="connsiteX10" fmla="*/ 4484243 w 4484243"/>
                  <a:gd name="connsiteY10" fmla="*/ 2291403 h 2291403"/>
                  <a:gd name="connsiteX0" fmla="*/ 0 w 3820214"/>
                  <a:gd name="connsiteY0" fmla="*/ 406165 h 2291401"/>
                  <a:gd name="connsiteX1" fmla="*/ 486228 w 3820214"/>
                  <a:gd name="connsiteY1" fmla="*/ 1451194 h 2291401"/>
                  <a:gd name="connsiteX2" fmla="*/ 950685 w 3820214"/>
                  <a:gd name="connsiteY2" fmla="*/ 877879 h 2291401"/>
                  <a:gd name="connsiteX3" fmla="*/ 1266371 w 3820214"/>
                  <a:gd name="connsiteY3" fmla="*/ 1367737 h 2291401"/>
                  <a:gd name="connsiteX4" fmla="*/ 1661885 w 3820214"/>
                  <a:gd name="connsiteY4" fmla="*/ 3394 h 2291401"/>
                  <a:gd name="connsiteX5" fmla="*/ 2053771 w 3820214"/>
                  <a:gd name="connsiteY5" fmla="*/ 961337 h 2291401"/>
                  <a:gd name="connsiteX6" fmla="*/ 2344057 w 3820214"/>
                  <a:gd name="connsiteY6" fmla="*/ 351737 h 2291401"/>
                  <a:gd name="connsiteX7" fmla="*/ 2783114 w 3820214"/>
                  <a:gd name="connsiteY7" fmla="*/ 1491108 h 2291401"/>
                  <a:gd name="connsiteX8" fmla="*/ 3269342 w 3820214"/>
                  <a:gd name="connsiteY8" fmla="*/ 533165 h 2291401"/>
                  <a:gd name="connsiteX9" fmla="*/ 3820214 w 3820214"/>
                  <a:gd name="connsiteY9" fmla="*/ 2291401 h 229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0214" h="2291401">
                    <a:moveTo>
                      <a:pt x="0" y="406165"/>
                    </a:moveTo>
                    <a:cubicBezTo>
                      <a:pt x="191709" y="397698"/>
                      <a:pt x="327781" y="1372575"/>
                      <a:pt x="486228" y="1451194"/>
                    </a:cubicBezTo>
                    <a:cubicBezTo>
                      <a:pt x="644675" y="1529813"/>
                      <a:pt x="820661" y="891788"/>
                      <a:pt x="950685" y="877879"/>
                    </a:cubicBezTo>
                    <a:cubicBezTo>
                      <a:pt x="1080709" y="863970"/>
                      <a:pt x="1147838" y="1513485"/>
                      <a:pt x="1266371" y="1367737"/>
                    </a:cubicBezTo>
                    <a:cubicBezTo>
                      <a:pt x="1384904" y="1221990"/>
                      <a:pt x="1530652" y="71127"/>
                      <a:pt x="1661885" y="3394"/>
                    </a:cubicBezTo>
                    <a:cubicBezTo>
                      <a:pt x="1793118" y="-64339"/>
                      <a:pt x="1940076" y="903280"/>
                      <a:pt x="2053771" y="961337"/>
                    </a:cubicBezTo>
                    <a:cubicBezTo>
                      <a:pt x="2167466" y="1019394"/>
                      <a:pt x="2222500" y="263442"/>
                      <a:pt x="2344057" y="351737"/>
                    </a:cubicBezTo>
                    <a:cubicBezTo>
                      <a:pt x="2465614" y="440032"/>
                      <a:pt x="2628900" y="1460870"/>
                      <a:pt x="2783114" y="1491108"/>
                    </a:cubicBezTo>
                    <a:cubicBezTo>
                      <a:pt x="2937328" y="1521346"/>
                      <a:pt x="3096492" y="399783"/>
                      <a:pt x="3269342" y="533165"/>
                    </a:cubicBezTo>
                    <a:cubicBezTo>
                      <a:pt x="3442192" y="666547"/>
                      <a:pt x="3671744" y="1647632"/>
                      <a:pt x="3820214" y="229140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56" name="Freeform: Shape 155"/>
              <p:cNvSpPr/>
              <p:nvPr/>
            </p:nvSpPr>
            <p:spPr>
              <a:xfrm>
                <a:off x="2772230" y="5531340"/>
                <a:ext cx="3781294"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6586180"/>
                  <a:gd name="connsiteY0" fmla="*/ 794423 h 2122841"/>
                  <a:gd name="connsiteX1" fmla="*/ 765628 w 6586180"/>
                  <a:gd name="connsiteY1" fmla="*/ 1469338 h 2122841"/>
                  <a:gd name="connsiteX2" fmla="*/ 2140857 w 6586180"/>
                  <a:gd name="connsiteY2" fmla="*/ 1501995 h 2122841"/>
                  <a:gd name="connsiteX3" fmla="*/ 2804886 w 6586180"/>
                  <a:gd name="connsiteY3" fmla="*/ 406166 h 2122841"/>
                  <a:gd name="connsiteX4" fmla="*/ 3291114 w 6586180"/>
                  <a:gd name="connsiteY4" fmla="*/ 1451195 h 2122841"/>
                  <a:gd name="connsiteX5" fmla="*/ 3755571 w 6586180"/>
                  <a:gd name="connsiteY5" fmla="*/ 877880 h 2122841"/>
                  <a:gd name="connsiteX6" fmla="*/ 4071257 w 6586180"/>
                  <a:gd name="connsiteY6" fmla="*/ 1367738 h 2122841"/>
                  <a:gd name="connsiteX7" fmla="*/ 4466771 w 6586180"/>
                  <a:gd name="connsiteY7" fmla="*/ 3395 h 2122841"/>
                  <a:gd name="connsiteX8" fmla="*/ 4858657 w 6586180"/>
                  <a:gd name="connsiteY8" fmla="*/ 961338 h 2122841"/>
                  <a:gd name="connsiteX9" fmla="*/ 5148943 w 6586180"/>
                  <a:gd name="connsiteY9" fmla="*/ 351738 h 2122841"/>
                  <a:gd name="connsiteX10" fmla="*/ 5588000 w 6586180"/>
                  <a:gd name="connsiteY10" fmla="*/ 1491109 h 2122841"/>
                  <a:gd name="connsiteX11" fmla="*/ 6074228 w 6586180"/>
                  <a:gd name="connsiteY11" fmla="*/ 533166 h 2122841"/>
                  <a:gd name="connsiteX12" fmla="*/ 6586180 w 6586180"/>
                  <a:gd name="connsiteY12" fmla="*/ 2122841 h 2122841"/>
                  <a:gd name="connsiteX0" fmla="*/ 0 w 6586180"/>
                  <a:gd name="connsiteY0" fmla="*/ 794423 h 2122841"/>
                  <a:gd name="connsiteX1" fmla="*/ 2140857 w 6586180"/>
                  <a:gd name="connsiteY1" fmla="*/ 1501995 h 2122841"/>
                  <a:gd name="connsiteX2" fmla="*/ 2804886 w 6586180"/>
                  <a:gd name="connsiteY2" fmla="*/ 406166 h 2122841"/>
                  <a:gd name="connsiteX3" fmla="*/ 3291114 w 6586180"/>
                  <a:gd name="connsiteY3" fmla="*/ 1451195 h 2122841"/>
                  <a:gd name="connsiteX4" fmla="*/ 3755571 w 6586180"/>
                  <a:gd name="connsiteY4" fmla="*/ 877880 h 2122841"/>
                  <a:gd name="connsiteX5" fmla="*/ 4071257 w 6586180"/>
                  <a:gd name="connsiteY5" fmla="*/ 1367738 h 2122841"/>
                  <a:gd name="connsiteX6" fmla="*/ 4466771 w 6586180"/>
                  <a:gd name="connsiteY6" fmla="*/ 3395 h 2122841"/>
                  <a:gd name="connsiteX7" fmla="*/ 4858657 w 6586180"/>
                  <a:gd name="connsiteY7" fmla="*/ 961338 h 2122841"/>
                  <a:gd name="connsiteX8" fmla="*/ 5148943 w 6586180"/>
                  <a:gd name="connsiteY8" fmla="*/ 351738 h 2122841"/>
                  <a:gd name="connsiteX9" fmla="*/ 5588000 w 6586180"/>
                  <a:gd name="connsiteY9" fmla="*/ 1491109 h 2122841"/>
                  <a:gd name="connsiteX10" fmla="*/ 6074228 w 6586180"/>
                  <a:gd name="connsiteY10" fmla="*/ 533166 h 2122841"/>
                  <a:gd name="connsiteX11" fmla="*/ 6586180 w 6586180"/>
                  <a:gd name="connsiteY11" fmla="*/ 2122841 h 2122841"/>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 name="connsiteX0" fmla="*/ 0 w 3781294"/>
                  <a:gd name="connsiteY0" fmla="*/ 406166 h 2122841"/>
                  <a:gd name="connsiteX1" fmla="*/ 486228 w 3781294"/>
                  <a:gd name="connsiteY1" fmla="*/ 1451195 h 2122841"/>
                  <a:gd name="connsiteX2" fmla="*/ 950685 w 3781294"/>
                  <a:gd name="connsiteY2" fmla="*/ 877880 h 2122841"/>
                  <a:gd name="connsiteX3" fmla="*/ 1266371 w 3781294"/>
                  <a:gd name="connsiteY3" fmla="*/ 1367738 h 2122841"/>
                  <a:gd name="connsiteX4" fmla="*/ 1661885 w 3781294"/>
                  <a:gd name="connsiteY4" fmla="*/ 3395 h 2122841"/>
                  <a:gd name="connsiteX5" fmla="*/ 2053771 w 3781294"/>
                  <a:gd name="connsiteY5" fmla="*/ 961338 h 2122841"/>
                  <a:gd name="connsiteX6" fmla="*/ 2344057 w 3781294"/>
                  <a:gd name="connsiteY6" fmla="*/ 351738 h 2122841"/>
                  <a:gd name="connsiteX7" fmla="*/ 2783114 w 3781294"/>
                  <a:gd name="connsiteY7" fmla="*/ 1491109 h 2122841"/>
                  <a:gd name="connsiteX8" fmla="*/ 3269342 w 3781294"/>
                  <a:gd name="connsiteY8" fmla="*/ 533166 h 2122841"/>
                  <a:gd name="connsiteX9" fmla="*/ 3781294 w 3781294"/>
                  <a:gd name="connsiteY9"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1294" h="2122841">
                    <a:moveTo>
                      <a:pt x="0" y="406166"/>
                    </a:moveTo>
                    <a:cubicBezTo>
                      <a:pt x="191709" y="397699"/>
                      <a:pt x="327781" y="1372576"/>
                      <a:pt x="486228" y="1451195"/>
                    </a:cubicBezTo>
                    <a:cubicBezTo>
                      <a:pt x="644675" y="1529814"/>
                      <a:pt x="820661" y="891789"/>
                      <a:pt x="950685" y="877880"/>
                    </a:cubicBezTo>
                    <a:cubicBezTo>
                      <a:pt x="1080709" y="863971"/>
                      <a:pt x="1147838" y="1513486"/>
                      <a:pt x="1266371" y="1367738"/>
                    </a:cubicBezTo>
                    <a:cubicBezTo>
                      <a:pt x="1384904" y="1221991"/>
                      <a:pt x="1530652" y="71128"/>
                      <a:pt x="1661885" y="3395"/>
                    </a:cubicBezTo>
                    <a:cubicBezTo>
                      <a:pt x="1793118" y="-64338"/>
                      <a:pt x="1940076" y="903281"/>
                      <a:pt x="2053771" y="961338"/>
                    </a:cubicBezTo>
                    <a:cubicBezTo>
                      <a:pt x="2167466" y="1019395"/>
                      <a:pt x="2222500" y="263443"/>
                      <a:pt x="2344057" y="351738"/>
                    </a:cubicBezTo>
                    <a:cubicBezTo>
                      <a:pt x="2465614" y="440033"/>
                      <a:pt x="2628900" y="1460871"/>
                      <a:pt x="2783114" y="1491109"/>
                    </a:cubicBezTo>
                    <a:cubicBezTo>
                      <a:pt x="2937328" y="1521347"/>
                      <a:pt x="3102979" y="427877"/>
                      <a:pt x="3269342" y="533166"/>
                    </a:cubicBezTo>
                    <a:cubicBezTo>
                      <a:pt x="3435705" y="638455"/>
                      <a:pt x="3632824" y="1479072"/>
                      <a:pt x="3781294" y="212284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57" name="Freeform: Shape 156"/>
              <p:cNvSpPr/>
              <p:nvPr/>
            </p:nvSpPr>
            <p:spPr>
              <a:xfrm>
                <a:off x="3258458" y="6195929"/>
                <a:ext cx="3236685" cy="1220174"/>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27800"/>
                  <a:gd name="connsiteY0" fmla="*/ 1219485 h 2311685"/>
                  <a:gd name="connsiteX1" fmla="*/ 765628 w 6527800"/>
                  <a:gd name="connsiteY1" fmla="*/ 1894400 h 2311685"/>
                  <a:gd name="connsiteX2" fmla="*/ 1531257 w 6527800"/>
                  <a:gd name="connsiteY2" fmla="*/ 29314 h 2311685"/>
                  <a:gd name="connsiteX3" fmla="*/ 2804886 w 6527800"/>
                  <a:gd name="connsiteY3" fmla="*/ 831228 h 2311685"/>
                  <a:gd name="connsiteX4" fmla="*/ 3291114 w 6527800"/>
                  <a:gd name="connsiteY4" fmla="*/ 1876257 h 2311685"/>
                  <a:gd name="connsiteX5" fmla="*/ 3755571 w 6527800"/>
                  <a:gd name="connsiteY5" fmla="*/ 1302942 h 2311685"/>
                  <a:gd name="connsiteX6" fmla="*/ 4071257 w 6527800"/>
                  <a:gd name="connsiteY6" fmla="*/ 1792800 h 2311685"/>
                  <a:gd name="connsiteX7" fmla="*/ 4466771 w 6527800"/>
                  <a:gd name="connsiteY7" fmla="*/ 428457 h 2311685"/>
                  <a:gd name="connsiteX8" fmla="*/ 4858657 w 6527800"/>
                  <a:gd name="connsiteY8" fmla="*/ 1386400 h 2311685"/>
                  <a:gd name="connsiteX9" fmla="*/ 5148943 w 6527800"/>
                  <a:gd name="connsiteY9" fmla="*/ 776800 h 2311685"/>
                  <a:gd name="connsiteX10" fmla="*/ 5588000 w 6527800"/>
                  <a:gd name="connsiteY10" fmla="*/ 1916171 h 2311685"/>
                  <a:gd name="connsiteX11" fmla="*/ 6074228 w 6527800"/>
                  <a:gd name="connsiteY11" fmla="*/ 958228 h 2311685"/>
                  <a:gd name="connsiteX12" fmla="*/ 6527800 w 6527800"/>
                  <a:gd name="connsiteY12" fmla="*/ 2311685 h 2311685"/>
                  <a:gd name="connsiteX0" fmla="*/ 0 w 6527800"/>
                  <a:gd name="connsiteY0" fmla="*/ 794423 h 1886623"/>
                  <a:gd name="connsiteX1" fmla="*/ 765628 w 6527800"/>
                  <a:gd name="connsiteY1" fmla="*/ 1469338 h 1886623"/>
                  <a:gd name="connsiteX2" fmla="*/ 2804886 w 6527800"/>
                  <a:gd name="connsiteY2" fmla="*/ 406166 h 1886623"/>
                  <a:gd name="connsiteX3" fmla="*/ 3291114 w 6527800"/>
                  <a:gd name="connsiteY3" fmla="*/ 1451195 h 1886623"/>
                  <a:gd name="connsiteX4" fmla="*/ 3755571 w 6527800"/>
                  <a:gd name="connsiteY4" fmla="*/ 877880 h 1886623"/>
                  <a:gd name="connsiteX5" fmla="*/ 4071257 w 6527800"/>
                  <a:gd name="connsiteY5" fmla="*/ 1367738 h 1886623"/>
                  <a:gd name="connsiteX6" fmla="*/ 4466771 w 6527800"/>
                  <a:gd name="connsiteY6" fmla="*/ 3395 h 1886623"/>
                  <a:gd name="connsiteX7" fmla="*/ 4858657 w 6527800"/>
                  <a:gd name="connsiteY7" fmla="*/ 961338 h 1886623"/>
                  <a:gd name="connsiteX8" fmla="*/ 5148943 w 6527800"/>
                  <a:gd name="connsiteY8" fmla="*/ 351738 h 1886623"/>
                  <a:gd name="connsiteX9" fmla="*/ 5588000 w 6527800"/>
                  <a:gd name="connsiteY9" fmla="*/ 1491109 h 1886623"/>
                  <a:gd name="connsiteX10" fmla="*/ 6074228 w 6527800"/>
                  <a:gd name="connsiteY10" fmla="*/ 533166 h 1886623"/>
                  <a:gd name="connsiteX11" fmla="*/ 6527800 w 6527800"/>
                  <a:gd name="connsiteY11" fmla="*/ 1886623 h 1886623"/>
                  <a:gd name="connsiteX0" fmla="*/ 0 w 6527800"/>
                  <a:gd name="connsiteY0" fmla="*/ 794423 h 1886623"/>
                  <a:gd name="connsiteX1" fmla="*/ 765628 w 6527800"/>
                  <a:gd name="connsiteY1" fmla="*/ 1469338 h 1886623"/>
                  <a:gd name="connsiteX2" fmla="*/ 3291114 w 6527800"/>
                  <a:gd name="connsiteY2" fmla="*/ 1451195 h 1886623"/>
                  <a:gd name="connsiteX3" fmla="*/ 3755571 w 6527800"/>
                  <a:gd name="connsiteY3" fmla="*/ 877880 h 1886623"/>
                  <a:gd name="connsiteX4" fmla="*/ 4071257 w 6527800"/>
                  <a:gd name="connsiteY4" fmla="*/ 1367738 h 1886623"/>
                  <a:gd name="connsiteX5" fmla="*/ 4466771 w 6527800"/>
                  <a:gd name="connsiteY5" fmla="*/ 3395 h 1886623"/>
                  <a:gd name="connsiteX6" fmla="*/ 4858657 w 6527800"/>
                  <a:gd name="connsiteY6" fmla="*/ 961338 h 1886623"/>
                  <a:gd name="connsiteX7" fmla="*/ 5148943 w 6527800"/>
                  <a:gd name="connsiteY7" fmla="*/ 351738 h 1886623"/>
                  <a:gd name="connsiteX8" fmla="*/ 5588000 w 6527800"/>
                  <a:gd name="connsiteY8" fmla="*/ 1491109 h 1886623"/>
                  <a:gd name="connsiteX9" fmla="*/ 6074228 w 6527800"/>
                  <a:gd name="connsiteY9" fmla="*/ 533166 h 1886623"/>
                  <a:gd name="connsiteX10" fmla="*/ 6527800 w 6527800"/>
                  <a:gd name="connsiteY10" fmla="*/ 1886623 h 1886623"/>
                  <a:gd name="connsiteX0" fmla="*/ 0 w 6527800"/>
                  <a:gd name="connsiteY0" fmla="*/ 794423 h 1886623"/>
                  <a:gd name="connsiteX1" fmla="*/ 3291114 w 6527800"/>
                  <a:gd name="connsiteY1" fmla="*/ 1451195 h 1886623"/>
                  <a:gd name="connsiteX2" fmla="*/ 3755571 w 6527800"/>
                  <a:gd name="connsiteY2" fmla="*/ 877880 h 1886623"/>
                  <a:gd name="connsiteX3" fmla="*/ 4071257 w 6527800"/>
                  <a:gd name="connsiteY3" fmla="*/ 1367738 h 1886623"/>
                  <a:gd name="connsiteX4" fmla="*/ 4466771 w 6527800"/>
                  <a:gd name="connsiteY4" fmla="*/ 3395 h 1886623"/>
                  <a:gd name="connsiteX5" fmla="*/ 4858657 w 6527800"/>
                  <a:gd name="connsiteY5" fmla="*/ 961338 h 1886623"/>
                  <a:gd name="connsiteX6" fmla="*/ 5148943 w 6527800"/>
                  <a:gd name="connsiteY6" fmla="*/ 351738 h 1886623"/>
                  <a:gd name="connsiteX7" fmla="*/ 5588000 w 6527800"/>
                  <a:gd name="connsiteY7" fmla="*/ 1491109 h 1886623"/>
                  <a:gd name="connsiteX8" fmla="*/ 6074228 w 6527800"/>
                  <a:gd name="connsiteY8" fmla="*/ 533166 h 1886623"/>
                  <a:gd name="connsiteX9" fmla="*/ 6527800 w 6527800"/>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685" h="1886623">
                    <a:moveTo>
                      <a:pt x="-1" y="1451195"/>
                    </a:moveTo>
                    <a:cubicBezTo>
                      <a:pt x="625927" y="1465104"/>
                      <a:pt x="334432" y="891789"/>
                      <a:pt x="464456" y="877880"/>
                    </a:cubicBezTo>
                    <a:cubicBezTo>
                      <a:pt x="594480" y="863971"/>
                      <a:pt x="661609" y="1513486"/>
                      <a:pt x="780142" y="1367738"/>
                    </a:cubicBezTo>
                    <a:cubicBezTo>
                      <a:pt x="898675" y="1221991"/>
                      <a:pt x="1044423" y="71128"/>
                      <a:pt x="1175656" y="3395"/>
                    </a:cubicBezTo>
                    <a:cubicBezTo>
                      <a:pt x="1306889" y="-64338"/>
                      <a:pt x="1453847" y="903281"/>
                      <a:pt x="1567542" y="961338"/>
                    </a:cubicBezTo>
                    <a:cubicBezTo>
                      <a:pt x="1681237" y="1019395"/>
                      <a:pt x="1736271" y="263443"/>
                      <a:pt x="1857828" y="351738"/>
                    </a:cubicBezTo>
                    <a:cubicBezTo>
                      <a:pt x="1979385" y="440033"/>
                      <a:pt x="2142671" y="1460871"/>
                      <a:pt x="2296885" y="1491109"/>
                    </a:cubicBezTo>
                    <a:cubicBezTo>
                      <a:pt x="2451099" y="1521347"/>
                      <a:pt x="2626480" y="467247"/>
                      <a:pt x="2783113" y="533166"/>
                    </a:cubicBezTo>
                    <a:cubicBezTo>
                      <a:pt x="2939746" y="599085"/>
                      <a:pt x="3088215" y="1242854"/>
                      <a:pt x="3236685"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58" name="Freeform: Shape 157"/>
              <p:cNvSpPr/>
              <p:nvPr/>
            </p:nvSpPr>
            <p:spPr>
              <a:xfrm>
                <a:off x="4038601" y="6633271"/>
                <a:ext cx="2456542"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1 w 4996544"/>
                  <a:gd name="connsiteY0" fmla="*/ -2 h 2282369"/>
                  <a:gd name="connsiteX1" fmla="*/ 609601 w 4996544"/>
                  <a:gd name="connsiteY1" fmla="*/ 1897741 h 2282369"/>
                  <a:gd name="connsiteX2" fmla="*/ 1273630 w 4996544"/>
                  <a:gd name="connsiteY2" fmla="*/ 801912 h 2282369"/>
                  <a:gd name="connsiteX3" fmla="*/ 1759858 w 4996544"/>
                  <a:gd name="connsiteY3" fmla="*/ 1846941 h 2282369"/>
                  <a:gd name="connsiteX4" fmla="*/ 2224315 w 4996544"/>
                  <a:gd name="connsiteY4" fmla="*/ 1273626 h 2282369"/>
                  <a:gd name="connsiteX5" fmla="*/ 2540001 w 4996544"/>
                  <a:gd name="connsiteY5" fmla="*/ 1763484 h 2282369"/>
                  <a:gd name="connsiteX6" fmla="*/ 2935515 w 4996544"/>
                  <a:gd name="connsiteY6" fmla="*/ 399141 h 2282369"/>
                  <a:gd name="connsiteX7" fmla="*/ 3327401 w 4996544"/>
                  <a:gd name="connsiteY7" fmla="*/ 1357084 h 2282369"/>
                  <a:gd name="connsiteX8" fmla="*/ 3617687 w 4996544"/>
                  <a:gd name="connsiteY8" fmla="*/ 747484 h 2282369"/>
                  <a:gd name="connsiteX9" fmla="*/ 4056744 w 4996544"/>
                  <a:gd name="connsiteY9" fmla="*/ 1886855 h 2282369"/>
                  <a:gd name="connsiteX10" fmla="*/ 4542972 w 4996544"/>
                  <a:gd name="connsiteY10" fmla="*/ 928912 h 2282369"/>
                  <a:gd name="connsiteX11" fmla="*/ 4996544 w 4996544"/>
                  <a:gd name="connsiteY11" fmla="*/ 2282369 h 2282369"/>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 name="connsiteX0" fmla="*/ 1 w 3722915"/>
                  <a:gd name="connsiteY0" fmla="*/ 406166 h 1886623"/>
                  <a:gd name="connsiteX1" fmla="*/ 486229 w 3722915"/>
                  <a:gd name="connsiteY1" fmla="*/ 1451195 h 1886623"/>
                  <a:gd name="connsiteX2" fmla="*/ 950686 w 3722915"/>
                  <a:gd name="connsiteY2" fmla="*/ 877880 h 1886623"/>
                  <a:gd name="connsiteX3" fmla="*/ 1266372 w 3722915"/>
                  <a:gd name="connsiteY3" fmla="*/ 1367738 h 1886623"/>
                  <a:gd name="connsiteX4" fmla="*/ 1661886 w 3722915"/>
                  <a:gd name="connsiteY4" fmla="*/ 3395 h 1886623"/>
                  <a:gd name="connsiteX5" fmla="*/ 2053772 w 3722915"/>
                  <a:gd name="connsiteY5" fmla="*/ 961338 h 1886623"/>
                  <a:gd name="connsiteX6" fmla="*/ 2344058 w 3722915"/>
                  <a:gd name="connsiteY6" fmla="*/ 351738 h 1886623"/>
                  <a:gd name="connsiteX7" fmla="*/ 2783115 w 3722915"/>
                  <a:gd name="connsiteY7" fmla="*/ 1491109 h 1886623"/>
                  <a:gd name="connsiteX8" fmla="*/ 3269343 w 3722915"/>
                  <a:gd name="connsiteY8" fmla="*/ 533166 h 1886623"/>
                  <a:gd name="connsiteX9" fmla="*/ 3722915 w 3722915"/>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 name="connsiteX0" fmla="*/ 0 w 2772229"/>
                  <a:gd name="connsiteY0" fmla="*/ 877880 h 1886623"/>
                  <a:gd name="connsiteX1" fmla="*/ 315686 w 2772229"/>
                  <a:gd name="connsiteY1" fmla="*/ 1367738 h 1886623"/>
                  <a:gd name="connsiteX2" fmla="*/ 711200 w 2772229"/>
                  <a:gd name="connsiteY2" fmla="*/ 3395 h 1886623"/>
                  <a:gd name="connsiteX3" fmla="*/ 1103086 w 2772229"/>
                  <a:gd name="connsiteY3" fmla="*/ 961338 h 1886623"/>
                  <a:gd name="connsiteX4" fmla="*/ 1393372 w 2772229"/>
                  <a:gd name="connsiteY4" fmla="*/ 351738 h 1886623"/>
                  <a:gd name="connsiteX5" fmla="*/ 1832429 w 2772229"/>
                  <a:gd name="connsiteY5" fmla="*/ 1491109 h 1886623"/>
                  <a:gd name="connsiteX6" fmla="*/ 2318657 w 2772229"/>
                  <a:gd name="connsiteY6" fmla="*/ 533166 h 1886623"/>
                  <a:gd name="connsiteX7" fmla="*/ 2772229 w 2772229"/>
                  <a:gd name="connsiteY7" fmla="*/ 1886623 h 1886623"/>
                  <a:gd name="connsiteX0" fmla="*/ 0 w 2456543"/>
                  <a:gd name="connsiteY0" fmla="*/ 1367738 h 1886623"/>
                  <a:gd name="connsiteX1" fmla="*/ 395514 w 2456543"/>
                  <a:gd name="connsiteY1" fmla="*/ 3395 h 1886623"/>
                  <a:gd name="connsiteX2" fmla="*/ 787400 w 2456543"/>
                  <a:gd name="connsiteY2" fmla="*/ 961338 h 1886623"/>
                  <a:gd name="connsiteX3" fmla="*/ 1077686 w 2456543"/>
                  <a:gd name="connsiteY3" fmla="*/ 351738 h 1886623"/>
                  <a:gd name="connsiteX4" fmla="*/ 1516743 w 2456543"/>
                  <a:gd name="connsiteY4" fmla="*/ 1491109 h 1886623"/>
                  <a:gd name="connsiteX5" fmla="*/ 2002971 w 2456543"/>
                  <a:gd name="connsiteY5" fmla="*/ 533166 h 1886623"/>
                  <a:gd name="connsiteX6" fmla="*/ 2456543 w 2456543"/>
                  <a:gd name="connsiteY6"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6543" h="1886623">
                    <a:moveTo>
                      <a:pt x="0" y="1367738"/>
                    </a:moveTo>
                    <a:cubicBezTo>
                      <a:pt x="118533" y="1221991"/>
                      <a:pt x="264281" y="71128"/>
                      <a:pt x="395514" y="3395"/>
                    </a:cubicBezTo>
                    <a:cubicBezTo>
                      <a:pt x="526747" y="-64338"/>
                      <a:pt x="673705" y="903281"/>
                      <a:pt x="787400" y="961338"/>
                    </a:cubicBezTo>
                    <a:cubicBezTo>
                      <a:pt x="901095" y="1019395"/>
                      <a:pt x="956129" y="263443"/>
                      <a:pt x="1077686" y="351738"/>
                    </a:cubicBezTo>
                    <a:cubicBezTo>
                      <a:pt x="1199243" y="440033"/>
                      <a:pt x="1362529" y="1460871"/>
                      <a:pt x="1516743" y="1491109"/>
                    </a:cubicBezTo>
                    <a:cubicBezTo>
                      <a:pt x="1670957" y="1521347"/>
                      <a:pt x="1846338" y="467247"/>
                      <a:pt x="2002971" y="533166"/>
                    </a:cubicBezTo>
                    <a:cubicBezTo>
                      <a:pt x="2159604" y="599085"/>
                      <a:pt x="2308073" y="1242854"/>
                      <a:pt x="2456543"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sp>
        <p:nvSpPr>
          <p:cNvPr id="163" name="Rectangle 162"/>
          <p:cNvSpPr/>
          <p:nvPr userDrawn="1"/>
        </p:nvSpPr>
        <p:spPr>
          <a:xfrm>
            <a:off x="0" y="0"/>
            <a:ext cx="12436475" cy="6994525"/>
          </a:xfrm>
          <a:prstGeom prst="rect">
            <a:avLst/>
          </a:prstGeom>
          <a:gradFill>
            <a:gsLst>
              <a:gs pos="0">
                <a:srgbClr val="002050">
                  <a:alpha val="60000"/>
                </a:srgbClr>
              </a:gs>
              <a:gs pos="100000">
                <a:srgbClr val="00205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ysClr val="windowText" lastClr="000000"/>
              </a:solidFill>
            </a:endParaRPr>
          </a:p>
        </p:txBody>
      </p:sp>
      <p:graphicFrame>
        <p:nvGraphicFramePr>
          <p:cNvPr id="11" name="Object 10"/>
          <p:cNvGraphicFramePr>
            <a:graphicFrameLocks noChangeAspect="1"/>
          </p:cNvGraphicFramePr>
          <p:nvPr userDrawn="1">
            <p:custDataLst>
              <p:tags r:id="rId2"/>
            </p:custDataLst>
            <p:extLst/>
          </p:nvPr>
        </p:nvGraphicFramePr>
        <p:xfrm>
          <a:off x="0" y="2581"/>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81"/>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528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277055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583480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55933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8583356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marL="0" marR="0" lvl="0" indent="0" defTabSz="932563"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32563"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505050">
                  <a:tint val="75000"/>
                </a:srgbClr>
              </a:solidFill>
              <a:effectLst/>
              <a:uLnTx/>
              <a:uFillTx/>
            </a:endParaRPr>
          </a:p>
        </p:txBody>
      </p:sp>
    </p:spTree>
    <p:extLst>
      <p:ext uri="{BB962C8B-B14F-4D97-AF65-F5344CB8AC3E}">
        <p14:creationId xmlns:p14="http://schemas.microsoft.com/office/powerpoint/2010/main" val="23826633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26893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6785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vmlDrawing" Target="../drawings/vmlDrawing1.v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6.emf"/><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66" name="think-cell Slide" r:id="rId7" imgW="383" imgH="384" progId="TCLayout.ActiveDocument.1">
                  <p:embed/>
                </p:oleObj>
              </mc:Choice>
              <mc:Fallback>
                <p:oleObj name="think-cell Slide" r:id="rId7" imgW="383" imgH="384" progId="TCLayout.ActiveDocument.1">
                  <p:embed/>
                  <p:pic>
                    <p:nvPicPr>
                      <p:cNvPr id="3" name="Object 2" hidden="1"/>
                      <p:cNvPicPr/>
                      <p:nvPr/>
                    </p:nvPicPr>
                    <p:blipFill>
                      <a:blip r:embed="rId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40" r:id="rId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45143060"/>
      </p:ext>
    </p:extLst>
  </p:cSld>
  <p:clrMap bg1="lt1" tx1="dk1" bg2="lt2" tx2="dk2" accent1="accent1" accent2="accent2" accent3="accent3" accent4="accent4" accent5="accent5" accent6="accent6" hlink="hlink" folHlink="folHlink"/>
  <p:sldLayoutIdLst>
    <p:sldLayoutId id="214748455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3402332"/>
      </p:ext>
    </p:extLst>
  </p:cSld>
  <p:clrMap bg1="lt1" tx1="dk1" bg2="lt2" tx2="dk2" accent1="accent1" accent2="accent2" accent3="accent3" accent4="accent4" accent5="accent5" accent6="accent6" hlink="hlink" folHlink="folHlink"/>
  <p:sldLayoutIdLst>
    <p:sldLayoutId id="2147484554" r:id="rId1"/>
    <p:sldLayoutId id="2147484557" r:id="rId2"/>
    <p:sldLayoutId id="2147484561" r:id="rId3"/>
    <p:sldLayoutId id="2147484562"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82530799"/>
      </p:ext>
    </p:extLst>
  </p:cSld>
  <p:clrMap bg1="lt1" tx1="dk1" bg2="lt2" tx2="dk2" accent1="accent1" accent2="accent2" accent3="accent3" accent4="accent4" accent5="accent5" accent6="accent6" hlink="hlink" folHlink="folHlink"/>
  <p:sldLayoutIdLst>
    <p:sldLayoutId id="214748456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181394609"/>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5" r:id="rId6"/>
    <p:sldLayoutId id="2147484576" r:id="rId7"/>
    <p:sldLayoutId id="2147484577" r:id="rId8"/>
    <p:sldLayoutId id="2147484578" r:id="rId9"/>
    <p:sldLayoutId id="2147484579" r:id="rId10"/>
    <p:sldLayoutId id="2147484580" r:id="rId11"/>
    <p:sldLayoutId id="2147484581" r:id="rId12"/>
    <p:sldLayoutId id="2147484582" r:id="rId13"/>
    <p:sldLayoutId id="2147484583" r:id="rId14"/>
    <p:sldLayoutId id="2147484584" r:id="rId15"/>
    <p:sldLayoutId id="2147484585" r:id="rId16"/>
    <p:sldLayoutId id="2147484586" r:id="rId17"/>
    <p:sldLayoutId id="2147484587" r:id="rId18"/>
    <p:sldLayoutId id="214748458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7.emf"/></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hyperlink" Target="https://azure.microsoft.com/en-us/services/data-lake-store/" TargetMode="External"/><Relationship Id="rId3" Type="http://schemas.openxmlformats.org/officeDocument/2006/relationships/hyperlink" Target="https://azure.microsoft.com/en-us/services/sql-database/" TargetMode="External"/><Relationship Id="rId7" Type="http://schemas.openxmlformats.org/officeDocument/2006/relationships/hyperlink" Target="https://azure.microsoft.com/en-us/services/stream-analytic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azure.microsoft.com/en-us/services/machine-learning/" TargetMode="External"/><Relationship Id="rId11" Type="http://schemas.openxmlformats.org/officeDocument/2006/relationships/hyperlink" Target="https://azure.microsoft.com/en-us/services/data-factory/" TargetMode="External"/><Relationship Id="rId5" Type="http://schemas.openxmlformats.org/officeDocument/2006/relationships/hyperlink" Target="https://azure.microsoft.com/en-us/services/hdinsight/" TargetMode="External"/><Relationship Id="rId10" Type="http://schemas.openxmlformats.org/officeDocument/2006/relationships/hyperlink" Target="https://azure.microsoft.com/en-us/services/data-catalog/" TargetMode="External"/><Relationship Id="rId4" Type="http://schemas.openxmlformats.org/officeDocument/2006/relationships/hyperlink" Target="https://azure.microsoft.com/en-us/services/sql-data-warehouse/" TargetMode="External"/><Relationship Id="rId9" Type="http://schemas.openxmlformats.org/officeDocument/2006/relationships/hyperlink" Target="https://azure.microsoft.com/en-us/services/data-lake-analytic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191"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3620323"/>
            <a:ext cx="6314158" cy="3044817"/>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lvl="0" algn="ctr" defTabSz="932520">
              <a:spcBef>
                <a:spcPts val="1224"/>
              </a:spcBef>
              <a:defRPr/>
            </a:pPr>
            <a:r>
              <a:rPr lang="en-US" sz="2800" b="1" kern="0" spc="-102" dirty="0">
                <a:ln w="3175">
                  <a:noFill/>
                </a:ln>
                <a:solidFill>
                  <a:srgbClr val="0072C6"/>
                </a:solidFill>
                <a:latin typeface="Segoe UI Light"/>
              </a:rPr>
              <a:t>Building Solutions with the Cortana Intelligence Suite  – Business Understanding</a:t>
            </a:r>
          </a:p>
          <a:p>
            <a:pPr marL="0" marR="0" lvl="0" indent="0" algn="ctr" defTabSz="932520" rtl="0" eaLnBrk="1" fontAlgn="auto" latinLnBrk="0" hangingPunct="1">
              <a:lnSpc>
                <a:spcPct val="100000"/>
              </a:lnSpc>
              <a:spcBef>
                <a:spcPts val="1224"/>
              </a:spcBef>
              <a:spcAft>
                <a:spcPts val="0"/>
              </a:spcAft>
              <a:buClrTx/>
              <a:buSzTx/>
              <a:buFontTx/>
              <a:buNone/>
              <a:tabLst/>
              <a:defRPr/>
            </a:pPr>
            <a:endParaRPr kumimoji="0" lang="en-US"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3698543" cy="199257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rPr>
              <a:t>Data Processing Technologies</a:t>
            </a:r>
            <a:endParaRPr kumimoji="0" lang="en-US" sz="40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endParaRPr>
          </a:p>
        </p:txBody>
      </p:sp>
      <p:pic>
        <p:nvPicPr>
          <p:cNvPr id="2" name="Picture 1"/>
          <p:cNvPicPr>
            <a:picLocks noChangeAspect="1"/>
          </p:cNvPicPr>
          <p:nvPr/>
        </p:nvPicPr>
        <p:blipFill>
          <a:blip r:embed="rId3"/>
          <a:stretch>
            <a:fillRect/>
          </a:stretch>
        </p:blipFill>
        <p:spPr>
          <a:xfrm>
            <a:off x="3233135" y="37437"/>
            <a:ext cx="9071754" cy="6924237"/>
          </a:xfrm>
          <a:prstGeom prst="rect">
            <a:avLst/>
          </a:prstGeom>
        </p:spPr>
      </p:pic>
    </p:spTree>
    <p:extLst>
      <p:ext uri="{BB962C8B-B14F-4D97-AF65-F5344CB8AC3E}">
        <p14:creationId xmlns:p14="http://schemas.microsoft.com/office/powerpoint/2010/main" val="39620313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777922"/>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Decision Matrix</a:t>
            </a:r>
          </a:p>
        </p:txBody>
      </p:sp>
      <p:graphicFrame>
        <p:nvGraphicFramePr>
          <p:cNvPr id="3" name="Table 2"/>
          <p:cNvGraphicFramePr>
            <a:graphicFrameLocks noGrp="1"/>
          </p:cNvGraphicFramePr>
          <p:nvPr>
            <p:extLst>
              <p:ext uri="{D42A27DB-BD31-4B8C-83A1-F6EECF244321}">
                <p14:modId xmlns:p14="http://schemas.microsoft.com/office/powerpoint/2010/main" val="556311657"/>
              </p:ext>
            </p:extLst>
          </p:nvPr>
        </p:nvGraphicFramePr>
        <p:xfrm>
          <a:off x="291446" y="1279867"/>
          <a:ext cx="11762008" cy="4610611"/>
        </p:xfrm>
        <a:graphic>
          <a:graphicData uri="http://schemas.openxmlformats.org/drawingml/2006/table">
            <a:tbl>
              <a:tblPr firstRow="1" bandRow="1">
                <a:tableStyleId>{00A15C55-8517-42AA-B614-E9B94910E393}</a:tableStyleId>
              </a:tblPr>
              <a:tblGrid>
                <a:gridCol w="2940502">
                  <a:extLst>
                    <a:ext uri="{9D8B030D-6E8A-4147-A177-3AD203B41FA5}">
                      <a16:colId xmlns:a16="http://schemas.microsoft.com/office/drawing/2014/main" val="3118514590"/>
                    </a:ext>
                  </a:extLst>
                </a:gridCol>
                <a:gridCol w="2940502">
                  <a:extLst>
                    <a:ext uri="{9D8B030D-6E8A-4147-A177-3AD203B41FA5}">
                      <a16:colId xmlns:a16="http://schemas.microsoft.com/office/drawing/2014/main" val="1784592678"/>
                    </a:ext>
                  </a:extLst>
                </a:gridCol>
                <a:gridCol w="2940502">
                  <a:extLst>
                    <a:ext uri="{9D8B030D-6E8A-4147-A177-3AD203B41FA5}">
                      <a16:colId xmlns:a16="http://schemas.microsoft.com/office/drawing/2014/main" val="176907525"/>
                    </a:ext>
                  </a:extLst>
                </a:gridCol>
                <a:gridCol w="2940502">
                  <a:extLst>
                    <a:ext uri="{9D8B030D-6E8A-4147-A177-3AD203B41FA5}">
                      <a16:colId xmlns:a16="http://schemas.microsoft.com/office/drawing/2014/main" val="2978086508"/>
                    </a:ext>
                  </a:extLst>
                </a:gridCol>
              </a:tblGrid>
              <a:tr h="550857">
                <a:tc>
                  <a:txBody>
                    <a:bodyPr/>
                    <a:lstStyle/>
                    <a:p>
                      <a:r>
                        <a:rPr lang="en-US" sz="2000" dirty="0"/>
                        <a:t>Decision</a:t>
                      </a:r>
                    </a:p>
                  </a:txBody>
                  <a:tcPr/>
                </a:tc>
                <a:tc>
                  <a:txBody>
                    <a:bodyPr/>
                    <a:lstStyle/>
                    <a:p>
                      <a:r>
                        <a:rPr lang="en-US" sz="2000" dirty="0"/>
                        <a:t>Technology</a:t>
                      </a:r>
                    </a:p>
                  </a:txBody>
                  <a:tcPr/>
                </a:tc>
                <a:tc>
                  <a:txBody>
                    <a:bodyPr/>
                    <a:lstStyle/>
                    <a:p>
                      <a:r>
                        <a:rPr lang="en-US" sz="2000" dirty="0"/>
                        <a:t>Elements</a:t>
                      </a:r>
                    </a:p>
                  </a:txBody>
                  <a:tcPr/>
                </a:tc>
                <a:tc>
                  <a:txBody>
                    <a:bodyPr/>
                    <a:lstStyle/>
                    <a:p>
                      <a:r>
                        <a:rPr lang="en-US" sz="2000" dirty="0"/>
                        <a:t>Rationale</a:t>
                      </a:r>
                    </a:p>
                  </a:txBody>
                  <a:tcPr/>
                </a:tc>
                <a:extLst>
                  <a:ext uri="{0D108BD9-81ED-4DB2-BD59-A6C34878D82A}">
                    <a16:rowId xmlns:a16="http://schemas.microsoft.com/office/drawing/2014/main" val="371224469"/>
                  </a:ext>
                </a:extLst>
              </a:tr>
              <a:tr h="950794">
                <a:tc>
                  <a:txBody>
                    <a:bodyPr/>
                    <a:lstStyle/>
                    <a:p>
                      <a:r>
                        <a:rPr lang="en-US" sz="2000" dirty="0"/>
                        <a:t>Large amounts of semi-structured</a:t>
                      </a:r>
                      <a:r>
                        <a:rPr lang="en-US" sz="2000" baseline="0" dirty="0"/>
                        <a:t> data</a:t>
                      </a:r>
                      <a:endParaRPr lang="en-US" sz="2000" dirty="0"/>
                    </a:p>
                  </a:txBody>
                  <a:tcPr/>
                </a:tc>
                <a:tc>
                  <a:txBody>
                    <a:bodyPr/>
                    <a:lstStyle/>
                    <a:p>
                      <a:r>
                        <a:rPr lang="en-US" sz="2000" dirty="0"/>
                        <a:t>Azure Tables</a:t>
                      </a:r>
                    </a:p>
                  </a:txBody>
                  <a:tcPr/>
                </a:tc>
                <a:tc>
                  <a:txBody>
                    <a:bodyPr/>
                    <a:lstStyle/>
                    <a:p>
                      <a:r>
                        <a:rPr lang="en-US" sz="2000" dirty="0"/>
                        <a:t>Scale, KVP, Multi-access</a:t>
                      </a:r>
                    </a:p>
                  </a:txBody>
                  <a:tcPr/>
                </a:tc>
                <a:tc>
                  <a:txBody>
                    <a:bodyPr/>
                    <a:lstStyle/>
                    <a:p>
                      <a:r>
                        <a:rPr lang="en-US" sz="2000" dirty="0"/>
                        <a:t>Can be used by multiple</a:t>
                      </a:r>
                      <a:r>
                        <a:rPr lang="en-US" sz="2000" baseline="0" dirty="0"/>
                        <a:t> technologies or queried </a:t>
                      </a:r>
                      <a:endParaRPr lang="en-US" sz="2000" dirty="0"/>
                    </a:p>
                  </a:txBody>
                  <a:tcPr/>
                </a:tc>
                <a:extLst>
                  <a:ext uri="{0D108BD9-81ED-4DB2-BD59-A6C34878D82A}">
                    <a16:rowId xmlns:a16="http://schemas.microsoft.com/office/drawing/2014/main" val="159607381"/>
                  </a:ext>
                </a:extLst>
              </a:tr>
              <a:tr h="550857">
                <a:tc>
                  <a:txBody>
                    <a:bodyPr/>
                    <a:lstStyle/>
                    <a:p>
                      <a:r>
                        <a:rPr lang="en-US" sz="2000" dirty="0"/>
                        <a:t>Fast, multiple</a:t>
                      </a:r>
                      <a:r>
                        <a:rPr lang="en-US" sz="2000" baseline="0" dirty="0"/>
                        <a:t> sources of data</a:t>
                      </a:r>
                      <a:endParaRPr lang="en-US" sz="2000" dirty="0"/>
                    </a:p>
                  </a:txBody>
                  <a:tcPr/>
                </a:tc>
                <a:tc>
                  <a:txBody>
                    <a:bodyPr/>
                    <a:lstStyle/>
                    <a:p>
                      <a:r>
                        <a:rPr lang="en-US" sz="2000" dirty="0"/>
                        <a:t>Event Hubs, Stream</a:t>
                      </a:r>
                      <a:r>
                        <a:rPr lang="en-US" sz="2000" baseline="0" dirty="0"/>
                        <a:t> Analytics</a:t>
                      </a:r>
                      <a:endParaRPr lang="en-US" sz="2000" dirty="0"/>
                    </a:p>
                  </a:txBody>
                  <a:tcPr/>
                </a:tc>
                <a:tc>
                  <a:txBody>
                    <a:bodyPr/>
                    <a:lstStyle/>
                    <a:p>
                      <a:r>
                        <a:rPr lang="en-US" sz="2000" dirty="0"/>
                        <a:t>Speed, complex</a:t>
                      </a:r>
                      <a:r>
                        <a:rPr lang="en-US" sz="2000" baseline="0" dirty="0"/>
                        <a:t> processing</a:t>
                      </a:r>
                      <a:endParaRPr lang="en-US" sz="2000" dirty="0"/>
                    </a:p>
                  </a:txBody>
                  <a:tcPr/>
                </a:tc>
                <a:tc>
                  <a:txBody>
                    <a:bodyPr/>
                    <a:lstStyle/>
                    <a:p>
                      <a:r>
                        <a:rPr lang="en-US" sz="2000" dirty="0"/>
                        <a:t>Fast Ingestion of massive datasets</a:t>
                      </a:r>
                    </a:p>
                  </a:txBody>
                  <a:tcPr/>
                </a:tc>
                <a:extLst>
                  <a:ext uri="{0D108BD9-81ED-4DB2-BD59-A6C34878D82A}">
                    <a16:rowId xmlns:a16="http://schemas.microsoft.com/office/drawing/2014/main" val="3257407228"/>
                  </a:ext>
                </a:extLst>
              </a:tr>
              <a:tr h="550857">
                <a:tc>
                  <a:txBody>
                    <a:bodyPr/>
                    <a:lstStyle/>
                    <a:p>
                      <a:r>
                        <a:rPr lang="en-US" sz="2000" dirty="0"/>
                        <a:t>Anomaly</a:t>
                      </a:r>
                      <a:r>
                        <a:rPr lang="en-US" sz="2000" baseline="0" dirty="0"/>
                        <a:t> detection</a:t>
                      </a:r>
                      <a:endParaRPr lang="en-US" sz="2000" dirty="0"/>
                    </a:p>
                  </a:txBody>
                  <a:tcPr/>
                </a:tc>
                <a:tc>
                  <a:txBody>
                    <a:bodyPr/>
                    <a:lstStyle/>
                    <a:p>
                      <a:r>
                        <a:rPr lang="en-US" sz="2000" dirty="0"/>
                        <a:t>Azure ML</a:t>
                      </a:r>
                    </a:p>
                  </a:txBody>
                  <a:tcPr/>
                </a:tc>
                <a:tc>
                  <a:txBody>
                    <a:bodyPr/>
                    <a:lstStyle/>
                    <a:p>
                      <a:r>
                        <a:rPr lang="en-US" sz="2000" dirty="0"/>
                        <a:t>API-Driven</a:t>
                      </a:r>
                      <a:r>
                        <a:rPr lang="en-US" sz="2000" baseline="0" dirty="0"/>
                        <a:t> detection</a:t>
                      </a:r>
                      <a:endParaRPr lang="en-US" sz="2000" dirty="0"/>
                    </a:p>
                  </a:txBody>
                  <a:tcPr/>
                </a:tc>
                <a:tc>
                  <a:txBody>
                    <a:bodyPr/>
                    <a:lstStyle/>
                    <a:p>
                      <a:r>
                        <a:rPr lang="en-US" sz="2000" dirty="0"/>
                        <a:t>Built-in</a:t>
                      </a:r>
                      <a:r>
                        <a:rPr lang="en-US" sz="2000" baseline="0" dirty="0"/>
                        <a:t> algorithms, multi-dev</a:t>
                      </a:r>
                      <a:endParaRPr lang="en-US" sz="2000" dirty="0"/>
                    </a:p>
                  </a:txBody>
                  <a:tcPr/>
                </a:tc>
                <a:extLst>
                  <a:ext uri="{0D108BD9-81ED-4DB2-BD59-A6C34878D82A}">
                    <a16:rowId xmlns:a16="http://schemas.microsoft.com/office/drawing/2014/main" val="3359449905"/>
                  </a:ext>
                </a:extLst>
              </a:tr>
              <a:tr h="550857">
                <a:tc>
                  <a:txBody>
                    <a:bodyPr/>
                    <a:lstStyle/>
                    <a:p>
                      <a:r>
                        <a:rPr lang="en-US" sz="2000" dirty="0"/>
                        <a:t>Reporting </a:t>
                      </a:r>
                    </a:p>
                  </a:txBody>
                  <a:tcPr/>
                </a:tc>
                <a:tc>
                  <a:txBody>
                    <a:bodyPr/>
                    <a:lstStyle/>
                    <a:p>
                      <a:r>
                        <a:rPr lang="en-US" sz="2000" dirty="0"/>
                        <a:t>SQL DB, Power</a:t>
                      </a:r>
                      <a:r>
                        <a:rPr lang="en-US" sz="2000" baseline="0" dirty="0"/>
                        <a:t> BI</a:t>
                      </a:r>
                      <a:endParaRPr lang="en-US" sz="2000" dirty="0"/>
                    </a:p>
                  </a:txBody>
                  <a:tcPr/>
                </a:tc>
                <a:tc>
                  <a:txBody>
                    <a:bodyPr/>
                    <a:lstStyle/>
                    <a:p>
                      <a:r>
                        <a:rPr lang="en-US" sz="2000" dirty="0"/>
                        <a:t>Ease of reporting, data visualization</a:t>
                      </a:r>
                    </a:p>
                  </a:txBody>
                  <a:tcPr/>
                </a:tc>
                <a:tc>
                  <a:txBody>
                    <a:bodyPr/>
                    <a:lstStyle/>
                    <a:p>
                      <a:r>
                        <a:rPr lang="en-US" sz="2000" dirty="0"/>
                        <a:t>Standard queries, action-based visualizations</a:t>
                      </a:r>
                    </a:p>
                  </a:txBody>
                  <a:tcPr/>
                </a:tc>
                <a:extLst>
                  <a:ext uri="{0D108BD9-81ED-4DB2-BD59-A6C34878D82A}">
                    <a16:rowId xmlns:a16="http://schemas.microsoft.com/office/drawing/2014/main" val="2017934572"/>
                  </a:ext>
                </a:extLst>
              </a:tr>
              <a:tr h="550857">
                <a:tc>
                  <a:txBody>
                    <a:bodyPr/>
                    <a:lstStyle/>
                    <a:p>
                      <a:r>
                        <a:rPr lang="en-US" sz="2000" dirty="0"/>
                        <a:t>System</a:t>
                      </a:r>
                      <a:r>
                        <a:rPr lang="en-US" sz="2000" baseline="0" dirty="0"/>
                        <a:t> monitoring and management</a:t>
                      </a:r>
                      <a:endParaRPr lang="en-US" sz="2000" dirty="0"/>
                    </a:p>
                  </a:txBody>
                  <a:tcPr/>
                </a:tc>
                <a:tc>
                  <a:txBody>
                    <a:bodyPr/>
                    <a:lstStyle/>
                    <a:p>
                      <a:r>
                        <a:rPr lang="en-US" sz="2000" dirty="0"/>
                        <a:t>Azure Data Factory,</a:t>
                      </a:r>
                      <a:r>
                        <a:rPr lang="en-US" sz="2000" baseline="0" dirty="0"/>
                        <a:t> Application Insights</a:t>
                      </a:r>
                      <a:endParaRPr lang="en-US" sz="2000" dirty="0"/>
                    </a:p>
                  </a:txBody>
                  <a:tcPr/>
                </a:tc>
                <a:tc>
                  <a:txBody>
                    <a:bodyPr/>
                    <a:lstStyle/>
                    <a:p>
                      <a:r>
                        <a:rPr lang="en-US" sz="2000" dirty="0"/>
                        <a:t>Actionable</a:t>
                      </a:r>
                      <a:r>
                        <a:rPr lang="en-US" sz="2000" baseline="0" dirty="0"/>
                        <a:t> s</a:t>
                      </a:r>
                      <a:r>
                        <a:rPr lang="en-US" sz="2000" dirty="0"/>
                        <a:t>ystem metrics</a:t>
                      </a:r>
                    </a:p>
                  </a:txBody>
                  <a:tcPr/>
                </a:tc>
                <a:tc>
                  <a:txBody>
                    <a:bodyPr/>
                    <a:lstStyle/>
                    <a:p>
                      <a:r>
                        <a:rPr lang="en-US" sz="2000" dirty="0"/>
                        <a:t>OOB or</a:t>
                      </a:r>
                      <a:r>
                        <a:rPr lang="en-US" sz="2000" baseline="0" dirty="0"/>
                        <a:t>chestration and reporting</a:t>
                      </a:r>
                      <a:endParaRPr lang="en-US" sz="2000" dirty="0"/>
                    </a:p>
                  </a:txBody>
                  <a:tcPr/>
                </a:tc>
                <a:extLst>
                  <a:ext uri="{0D108BD9-81ED-4DB2-BD59-A6C34878D82A}">
                    <a16:rowId xmlns:a16="http://schemas.microsoft.com/office/drawing/2014/main" val="2680380203"/>
                  </a:ext>
                </a:extLst>
              </a:tr>
            </a:tbl>
          </a:graphicData>
        </a:graphic>
      </p:graphicFrame>
    </p:spTree>
    <p:extLst>
      <p:ext uri="{BB962C8B-B14F-4D97-AF65-F5344CB8AC3E}">
        <p14:creationId xmlns:p14="http://schemas.microsoft.com/office/powerpoint/2010/main" val="25769335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12436475" cy="817581"/>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Create a Solution Workflow</a:t>
            </a:r>
          </a:p>
        </p:txBody>
      </p:sp>
      <p:pic>
        <p:nvPicPr>
          <p:cNvPr id="2" name="Picture 1"/>
          <p:cNvPicPr>
            <a:picLocks noChangeAspect="1"/>
          </p:cNvPicPr>
          <p:nvPr/>
        </p:nvPicPr>
        <p:blipFill>
          <a:blip r:embed="rId3"/>
          <a:stretch>
            <a:fillRect/>
          </a:stretch>
        </p:blipFill>
        <p:spPr>
          <a:xfrm>
            <a:off x="898526" y="817581"/>
            <a:ext cx="10826748" cy="6014860"/>
          </a:xfrm>
          <a:prstGeom prst="rect">
            <a:avLst/>
          </a:prstGeom>
        </p:spPr>
      </p:pic>
      <p:pic>
        <p:nvPicPr>
          <p:cNvPr id="3" name="Picture 2"/>
          <p:cNvPicPr>
            <a:picLocks noChangeAspect="1"/>
          </p:cNvPicPr>
          <p:nvPr/>
        </p:nvPicPr>
        <p:blipFill>
          <a:blip r:embed="rId4"/>
          <a:stretch>
            <a:fillRect/>
          </a:stretch>
        </p:blipFill>
        <p:spPr>
          <a:xfrm>
            <a:off x="189618" y="1118697"/>
            <a:ext cx="12079001" cy="5765807"/>
          </a:xfrm>
          <a:prstGeom prst="rect">
            <a:avLst/>
          </a:prstGeom>
        </p:spPr>
      </p:pic>
    </p:spTree>
    <p:extLst>
      <p:ext uri="{BB962C8B-B14F-4D97-AF65-F5344CB8AC3E}">
        <p14:creationId xmlns:p14="http://schemas.microsoft.com/office/powerpoint/2010/main" val="1432778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0" y="0"/>
            <a:ext cx="12436475" cy="811037"/>
          </a:xfrm>
        </p:spPr>
        <p:txBody>
          <a:bodyPr vert="horz" wrap="square" lIns="146304" tIns="91440" rIns="146304" bIns="91440" rtlCol="0" anchor="t">
            <a:noAutofit/>
          </a:bodyPr>
          <a:lstStyle/>
          <a:p>
            <a:r>
              <a:rPr lang="en-US" dirty="0"/>
              <a:t>Identify Data Sources</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716007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436475" cy="818866"/>
          </a:xfrm>
        </p:spPr>
        <p:txBody>
          <a:bodyPr vert="horz" wrap="square" lIns="146304" tIns="91440" rIns="146304" bIns="91440" rtlCol="0" anchor="t">
            <a:noAutofit/>
          </a:bodyPr>
          <a:lstStyle/>
          <a:p>
            <a:r>
              <a:rPr lang="en-US" dirty="0"/>
              <a:t>Locating and Inspecting data</a:t>
            </a:r>
          </a:p>
        </p:txBody>
      </p:sp>
      <p:sp>
        <p:nvSpPr>
          <p:cNvPr id="5" name="Text Placeholder 3"/>
          <p:cNvSpPr txBox="1">
            <a:spLocks/>
          </p:cNvSpPr>
          <p:nvPr/>
        </p:nvSpPr>
        <p:spPr>
          <a:xfrm>
            <a:off x="5085082" y="1242119"/>
            <a:ext cx="6172528" cy="4897259"/>
          </a:xfrm>
          <a:prstGeom prst="rect">
            <a:avLst/>
          </a:prstGeom>
        </p:spPr>
        <p:txBody>
          <a:bodyPr vert="horz" wrap="square" lIns="149217" tIns="93260" rIns="149217" bIns="93260" rtlCol="0" anchor="t">
            <a:spAutoFit/>
          </a:bodyPr>
          <a:lstStyle>
            <a:lvl1pPr marL="336145" marR="0" indent="-336145" algn="l" defTabSz="914367"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3921" kern="1200" spc="0" baseline="0">
                <a:gradFill>
                  <a:gsLst>
                    <a:gs pos="13869">
                      <a:schemeClr val="tx2"/>
                    </a:gs>
                    <a:gs pos="42000">
                      <a:schemeClr val="tx2"/>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None/>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Keys to quality source data</a:t>
            </a:r>
          </a:p>
          <a:p>
            <a:pPr marL="0" marR="0" lvl="0" indent="0"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None/>
              <a:tabLst/>
              <a:defRPr/>
            </a:pPr>
            <a:endPar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endParaRP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Authority</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Spread</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Consistency</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Types and Units</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Representation</a:t>
            </a:r>
          </a:p>
        </p:txBody>
      </p:sp>
      <p:pic>
        <p:nvPicPr>
          <p:cNvPr id="11" name="Picture 10"/>
          <p:cNvPicPr>
            <a:picLocks noChangeAspect="1"/>
          </p:cNvPicPr>
          <p:nvPr/>
        </p:nvPicPr>
        <p:blipFill>
          <a:blip r:embed="rId3"/>
          <a:stretch>
            <a:fillRect/>
          </a:stretch>
        </p:blipFill>
        <p:spPr>
          <a:xfrm>
            <a:off x="-581771" y="926389"/>
            <a:ext cx="6153067" cy="6153067"/>
          </a:xfrm>
          <a:prstGeom prst="rect">
            <a:avLst/>
          </a:prstGeom>
        </p:spPr>
      </p:pic>
    </p:spTree>
    <p:extLst>
      <p:ext uri="{BB962C8B-B14F-4D97-AF65-F5344CB8AC3E}">
        <p14:creationId xmlns:p14="http://schemas.microsoft.com/office/powerpoint/2010/main" val="16780500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659441" y="1951879"/>
            <a:ext cx="7886248" cy="3669988"/>
          </a:xfrm>
        </p:spPr>
        <p:txBody>
          <a:bodyPr>
            <a:normAutofit/>
          </a:bodyPr>
          <a:lstStyle/>
          <a:p>
            <a:pPr marL="742807" indent="-742807">
              <a:buFont typeface="+mj-lt"/>
              <a:buAutoNum type="arabicPeriod"/>
            </a:pPr>
            <a:r>
              <a:rPr lang="en-US" sz="4800" dirty="0"/>
              <a:t>Register data sources</a:t>
            </a:r>
          </a:p>
          <a:p>
            <a:pPr marL="742807" indent="-742807">
              <a:buFont typeface="+mj-lt"/>
              <a:buAutoNum type="arabicPeriod"/>
            </a:pPr>
            <a:r>
              <a:rPr lang="en-US" sz="4800" dirty="0"/>
              <a:t>Tag </a:t>
            </a:r>
            <a:r>
              <a:rPr lang="en-US" sz="4800"/>
              <a:t>the data</a:t>
            </a:r>
            <a:endParaRPr lang="en-US" sz="4800" dirty="0"/>
          </a:p>
          <a:p>
            <a:pPr marL="742807" indent="-742807">
              <a:buFont typeface="+mj-lt"/>
              <a:buAutoNum type="arabicPeriod"/>
            </a:pPr>
            <a:r>
              <a:rPr lang="en-US" sz="4800" dirty="0"/>
              <a:t>Document the data</a:t>
            </a:r>
          </a:p>
          <a:p>
            <a:pPr marL="742807" indent="-742807">
              <a:buFont typeface="+mj-lt"/>
              <a:buAutoNum type="arabicPeriod"/>
            </a:pPr>
            <a:r>
              <a:rPr lang="en-US" sz="4800" dirty="0"/>
              <a:t>Search and connect</a:t>
            </a:r>
          </a:p>
          <a:p>
            <a:pPr marL="742807" indent="-742807">
              <a:buFont typeface="+mj-lt"/>
              <a:buAutoNum type="arabicPeriod"/>
            </a:pPr>
            <a:endParaRPr lang="en-US" sz="4800" dirty="0"/>
          </a:p>
          <a:p>
            <a:pPr marL="742807" indent="-742807">
              <a:buFont typeface="+mj-lt"/>
              <a:buAutoNum type="arabicPeriod"/>
            </a:pPr>
            <a:endParaRPr lang="en-US" sz="4400" dirty="0">
              <a:latin typeface="+mj-lt"/>
            </a:endParaRPr>
          </a:p>
        </p:txBody>
      </p:sp>
      <p:sp>
        <p:nvSpPr>
          <p:cNvPr id="2" name="Title 1"/>
          <p:cNvSpPr>
            <a:spLocks noGrp="1"/>
          </p:cNvSpPr>
          <p:nvPr>
            <p:ph type="title"/>
          </p:nvPr>
        </p:nvSpPr>
        <p:spPr>
          <a:xfrm>
            <a:off x="0" y="-15990"/>
            <a:ext cx="12436475" cy="862151"/>
          </a:xfrm>
        </p:spPr>
        <p:txBody>
          <a:bodyPr vert="horz" wrap="square" lIns="146304" tIns="91440" rIns="146304" bIns="91440" rtlCol="0" anchor="t">
            <a:noAutofit/>
          </a:bodyPr>
          <a:lstStyle/>
          <a:p>
            <a:r>
              <a:rPr lang="en-US" dirty="0"/>
              <a:t>Azure Data Catalog</a:t>
            </a:r>
          </a:p>
        </p:txBody>
      </p:sp>
      <p:pic>
        <p:nvPicPr>
          <p:cNvPr id="5" name="Picture 4"/>
          <p:cNvPicPr>
            <a:picLocks noChangeAspect="1"/>
          </p:cNvPicPr>
          <p:nvPr/>
        </p:nvPicPr>
        <p:blipFill>
          <a:blip r:embed="rId3"/>
          <a:stretch>
            <a:fillRect/>
          </a:stretch>
        </p:blipFill>
        <p:spPr>
          <a:xfrm>
            <a:off x="10103887" y="1059208"/>
            <a:ext cx="1511998" cy="2008126"/>
          </a:xfrm>
          <a:prstGeom prst="rect">
            <a:avLst/>
          </a:prstGeom>
        </p:spPr>
      </p:pic>
    </p:spTree>
    <p:extLst>
      <p:ext uri="{BB962C8B-B14F-4D97-AF65-F5344CB8AC3E}">
        <p14:creationId xmlns:p14="http://schemas.microsoft.com/office/powerpoint/2010/main" val="364743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Adding and searching data on the Azure Data Catalog</a:t>
            </a:r>
          </a:p>
        </p:txBody>
      </p:sp>
      <p:sp>
        <p:nvSpPr>
          <p:cNvPr id="17" name="Title 16"/>
          <p:cNvSpPr>
            <a:spLocks noGrp="1"/>
          </p:cNvSpPr>
          <p:nvPr>
            <p:ph type="title" idx="4294967295"/>
          </p:nvPr>
        </p:nvSpPr>
        <p:spPr>
          <a:xfrm>
            <a:off x="274320" y="307608"/>
            <a:ext cx="5486718" cy="917575"/>
          </a:xfrm>
        </p:spPr>
        <p:txBody>
          <a:bodyPr>
            <a:normAutofit/>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9737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888787" cy="917575"/>
          </a:xfrm>
        </p:spPr>
        <p:txBody>
          <a:bodyPr/>
          <a:lstStyle/>
          <a:p>
            <a:r>
              <a:rPr lang="en-US" dirty="0"/>
              <a:t>Analytics Options</a:t>
            </a:r>
          </a:p>
        </p:txBody>
      </p:sp>
      <p:graphicFrame>
        <p:nvGraphicFramePr>
          <p:cNvPr id="3" name="Table 2"/>
          <p:cNvGraphicFramePr>
            <a:graphicFrameLocks noGrp="1"/>
          </p:cNvGraphicFramePr>
          <p:nvPr>
            <p:extLst/>
          </p:nvPr>
        </p:nvGraphicFramePr>
        <p:xfrm>
          <a:off x="1744925" y="818538"/>
          <a:ext cx="9068982" cy="5791197"/>
        </p:xfrm>
        <a:graphic>
          <a:graphicData uri="http://schemas.openxmlformats.org/drawingml/2006/table">
            <a:tbl>
              <a:tblPr/>
              <a:tblGrid>
                <a:gridCol w="6771035">
                  <a:extLst>
                    <a:ext uri="{9D8B030D-6E8A-4147-A177-3AD203B41FA5}">
                      <a16:colId xmlns:a16="http://schemas.microsoft.com/office/drawing/2014/main" val="3400068076"/>
                    </a:ext>
                  </a:extLst>
                </a:gridCol>
                <a:gridCol w="2297947">
                  <a:extLst>
                    <a:ext uri="{9D8B030D-6E8A-4147-A177-3AD203B41FA5}">
                      <a16:colId xmlns:a16="http://schemas.microsoft.com/office/drawing/2014/main" val="1053375319"/>
                    </a:ext>
                  </a:extLst>
                </a:gridCol>
              </a:tblGrid>
              <a:tr h="504342">
                <a:tc>
                  <a:txBody>
                    <a:bodyPr/>
                    <a:lstStyle/>
                    <a:p>
                      <a:r>
                        <a:rPr lang="en-US" sz="1800">
                          <a:solidFill>
                            <a:schemeClr val="bg2"/>
                          </a:solidFill>
                        </a:rPr>
                        <a:t>You're looking for...</a:t>
                      </a:r>
                    </a:p>
                  </a:txBody>
                  <a:tcPr marL="43551" marR="43551" marT="21776" marB="21776" anchor="ctr">
                    <a:lnL>
                      <a:noFill/>
                    </a:lnL>
                    <a:lnR>
                      <a:noFill/>
                    </a:lnR>
                    <a:lnT>
                      <a:noFill/>
                    </a:lnT>
                    <a:lnB>
                      <a:noFill/>
                    </a:lnB>
                  </a:tcPr>
                </a:tc>
                <a:tc>
                  <a:txBody>
                    <a:bodyPr/>
                    <a:lstStyle/>
                    <a:p>
                      <a:r>
                        <a:rPr lang="en-US" sz="1800" dirty="0">
                          <a:solidFill>
                            <a:schemeClr val="bg2"/>
                          </a:solidFill>
                        </a:rPr>
                        <a:t>You can use this</a:t>
                      </a:r>
                    </a:p>
                  </a:txBody>
                  <a:tcPr marL="43551" marR="43551" marT="21776" marB="21776" anchor="ctr">
                    <a:lnL>
                      <a:noFill/>
                    </a:lnL>
                    <a:lnR>
                      <a:noFill/>
                    </a:lnR>
                    <a:lnT>
                      <a:noFill/>
                    </a:lnT>
                    <a:lnB>
                      <a:noFill/>
                    </a:lnB>
                  </a:tcPr>
                </a:tc>
                <a:extLst>
                  <a:ext uri="{0D108BD9-81ED-4DB2-BD59-A6C34878D82A}">
                    <a16:rowId xmlns:a16="http://schemas.microsoft.com/office/drawing/2014/main" val="3143753309"/>
                  </a:ext>
                </a:extLst>
              </a:tr>
              <a:tr h="629013">
                <a:tc>
                  <a:txBody>
                    <a:bodyPr/>
                    <a:lstStyle/>
                    <a:p>
                      <a:pPr marL="285750" indent="-285750" algn="l" defTabSz="932742" rtl="0" eaLnBrk="1" latinLnBrk="0" hangingPunct="1">
                        <a:lnSpc>
                          <a:spcPts val="2000"/>
                        </a:lnSpc>
                        <a:spcAft>
                          <a:spcPts val="0"/>
                        </a:spcAft>
                        <a:buFont typeface="Arial" panose="020B0604020202020204" pitchFamily="34" charset="0"/>
                        <a:buChar char="•"/>
                        <a:tabLst/>
                      </a:pPr>
                      <a:r>
                        <a:rPr lang="en-US" sz="1800" kern="1200">
                          <a:solidFill>
                            <a:schemeClr val="tx1"/>
                          </a:solidFill>
                          <a:latin typeface="+mn-lt"/>
                          <a:ea typeface="+mn-ea"/>
                          <a:cs typeface="+mn-cs"/>
                        </a:rPr>
                        <a:t>A fully managed relational database that provisions quickly, scales on the fly, and includes built-in intelligence and security</a:t>
                      </a:r>
                    </a:p>
                  </a:txBody>
                  <a:tcPr>
                    <a:lnL>
                      <a:noFill/>
                    </a:lnL>
                    <a:lnR>
                      <a:noFill/>
                    </a:lnR>
                    <a:lnT>
                      <a:noFill/>
                    </a:lnT>
                    <a:lnB>
                      <a:noFill/>
                    </a:lnB>
                  </a:tcPr>
                </a:tc>
                <a:tc>
                  <a:txBody>
                    <a:bodyPr/>
                    <a:lstStyle/>
                    <a:p>
                      <a:r>
                        <a:rPr lang="en-US" sz="1600">
                          <a:hlinkClick r:id="rId3"/>
                        </a:rPr>
                        <a:t>Azure SQL Database</a:t>
                      </a:r>
                      <a:r>
                        <a:rPr lang="en-US" sz="1600"/>
                        <a:t> </a:t>
                      </a:r>
                    </a:p>
                  </a:txBody>
                  <a:tcPr>
                    <a:lnL>
                      <a:noFill/>
                    </a:lnL>
                    <a:lnR>
                      <a:noFill/>
                    </a:lnR>
                    <a:lnT>
                      <a:noFill/>
                    </a:lnT>
                    <a:lnB>
                      <a:noFill/>
                    </a:lnB>
                    <a:noFill/>
                  </a:tcPr>
                </a:tc>
                <a:extLst>
                  <a:ext uri="{0D108BD9-81ED-4DB2-BD59-A6C34878D82A}">
                    <a16:rowId xmlns:a16="http://schemas.microsoft.com/office/drawing/2014/main" val="758088985"/>
                  </a:ext>
                </a:extLst>
              </a:tr>
              <a:tr h="629013">
                <a:tc>
                  <a:txBody>
                    <a:bodyPr/>
                    <a:lstStyle/>
                    <a:p>
                      <a:pPr marL="285750" indent="-285750" algn="l" defTabSz="932742" rtl="0" eaLnBrk="1" latinLnBrk="0" hangingPunct="1">
                        <a:lnSpc>
                          <a:spcPts val="2000"/>
                        </a:lnSpc>
                        <a:spcAft>
                          <a:spcPts val="0"/>
                        </a:spcAft>
                        <a:buFont typeface="Arial" panose="020B0604020202020204" pitchFamily="34" charset="0"/>
                        <a:buChar char="•"/>
                      </a:pPr>
                      <a:r>
                        <a:rPr lang="en-US" sz="1800" kern="1200">
                          <a:solidFill>
                            <a:schemeClr val="tx1"/>
                          </a:solidFill>
                          <a:latin typeface="+mn-lt"/>
                          <a:ea typeface="+mn-ea"/>
                          <a:cs typeface="+mn-cs"/>
                        </a:rPr>
                        <a:t>A fully managed, elastic data warehouse with security at every level of scale at no extra cost</a:t>
                      </a:r>
                    </a:p>
                  </a:txBody>
                  <a:tcPr>
                    <a:lnL>
                      <a:noFill/>
                    </a:lnL>
                    <a:lnR>
                      <a:noFill/>
                    </a:lnR>
                    <a:lnT>
                      <a:noFill/>
                    </a:lnT>
                    <a:lnB>
                      <a:noFill/>
                    </a:lnB>
                  </a:tcPr>
                </a:tc>
                <a:tc>
                  <a:txBody>
                    <a:bodyPr/>
                    <a:lstStyle/>
                    <a:p>
                      <a:r>
                        <a:rPr lang="en-US" sz="1600">
                          <a:hlinkClick r:id="rId4"/>
                        </a:rPr>
                        <a:t>Azure SQL Data Warehouse</a:t>
                      </a:r>
                      <a:endParaRPr lang="en-US" sz="1600"/>
                    </a:p>
                  </a:txBody>
                  <a:tcPr>
                    <a:lnL>
                      <a:noFill/>
                    </a:lnL>
                    <a:lnR>
                      <a:noFill/>
                    </a:lnR>
                    <a:lnT>
                      <a:noFill/>
                    </a:lnT>
                    <a:lnB>
                      <a:noFill/>
                    </a:lnB>
                    <a:noFill/>
                  </a:tcPr>
                </a:tc>
                <a:extLst>
                  <a:ext uri="{0D108BD9-81ED-4DB2-BD59-A6C34878D82A}">
                    <a16:rowId xmlns:a16="http://schemas.microsoft.com/office/drawing/2014/main" val="1717185735"/>
                  </a:ext>
                </a:extLst>
              </a:tr>
              <a:tr h="578762">
                <a:tc>
                  <a:txBody>
                    <a:bodyPr/>
                    <a:lstStyle/>
                    <a:p>
                      <a:pPr marL="285750" indent="-228600">
                        <a:lnSpc>
                          <a:spcPts val="2000"/>
                        </a:lnSpc>
                        <a:spcAft>
                          <a:spcPts val="0"/>
                        </a:spcAft>
                        <a:buFont typeface="Arial" panose="020B0604020202020204" pitchFamily="34" charset="0"/>
                        <a:buChar char="•"/>
                      </a:pPr>
                      <a:r>
                        <a:rPr lang="en-US" sz="1800"/>
                        <a:t>A fully managed cloud Hadoop and Spark service backed by 99.9% SLA for your enterprise</a:t>
                      </a:r>
                    </a:p>
                  </a:txBody>
                  <a:tcPr marL="43551" marR="43551" marT="21776" marB="21776">
                    <a:lnL>
                      <a:noFill/>
                    </a:lnL>
                    <a:lnR>
                      <a:noFill/>
                    </a:lnR>
                    <a:lnT>
                      <a:noFill/>
                    </a:lnT>
                    <a:lnB>
                      <a:noFill/>
                    </a:lnB>
                  </a:tcPr>
                </a:tc>
                <a:tc>
                  <a:txBody>
                    <a:bodyPr/>
                    <a:lstStyle/>
                    <a:p>
                      <a:r>
                        <a:rPr lang="en-US" sz="1600">
                          <a:solidFill>
                            <a:schemeClr val="tx2"/>
                          </a:solidFill>
                          <a:hlinkClick r:id="rId5"/>
                        </a:rPr>
                        <a:t>HDInsight</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4218416796"/>
                  </a:ext>
                </a:extLst>
              </a:tr>
              <a:tr h="578762">
                <a:tc>
                  <a:txBody>
                    <a:bodyPr/>
                    <a:lstStyle/>
                    <a:p>
                      <a:pPr marL="285750" indent="-228600">
                        <a:lnSpc>
                          <a:spcPts val="2000"/>
                        </a:lnSpc>
                        <a:spcAft>
                          <a:spcPts val="0"/>
                        </a:spcAft>
                        <a:buFont typeface="Arial" panose="020B0604020202020204" pitchFamily="34" charset="0"/>
                        <a:buChar char="•"/>
                      </a:pPr>
                      <a:r>
                        <a:rPr lang="en-US" sz="1800"/>
                        <a:t>A fully managed cloud service to easily build, deploy, and share predictive analytics solutions</a:t>
                      </a:r>
                    </a:p>
                  </a:txBody>
                  <a:tcPr marL="43551" marR="43551" marT="21776" marB="21776">
                    <a:lnL>
                      <a:noFill/>
                    </a:lnL>
                    <a:lnR>
                      <a:noFill/>
                    </a:lnR>
                    <a:lnT>
                      <a:noFill/>
                    </a:lnT>
                    <a:lnB>
                      <a:noFill/>
                    </a:lnB>
                  </a:tcPr>
                </a:tc>
                <a:tc>
                  <a:txBody>
                    <a:bodyPr/>
                    <a:lstStyle/>
                    <a:p>
                      <a:r>
                        <a:rPr lang="en-US" sz="1600">
                          <a:solidFill>
                            <a:schemeClr val="tx2"/>
                          </a:solidFill>
                          <a:hlinkClick r:id="rId6"/>
                        </a:rPr>
                        <a:t>Machine Learning</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537819014"/>
                  </a:ext>
                </a:extLst>
              </a:tr>
              <a:tr h="578762">
                <a:tc>
                  <a:txBody>
                    <a:bodyPr/>
                    <a:lstStyle/>
                    <a:p>
                      <a:pPr marL="285750" indent="-228600">
                        <a:lnSpc>
                          <a:spcPts val="2000"/>
                        </a:lnSpc>
                        <a:spcAft>
                          <a:spcPts val="0"/>
                        </a:spcAft>
                        <a:buFont typeface="Arial" panose="020B0604020202020204" pitchFamily="34" charset="0"/>
                        <a:buChar char="•"/>
                      </a:pPr>
                      <a:r>
                        <a:rPr lang="en-US" sz="1800"/>
                        <a:t>An on-demand, real-time stream processing service with enterprise-grade security, auditing, and support</a:t>
                      </a:r>
                    </a:p>
                  </a:txBody>
                  <a:tcPr marL="43551" marR="43551" marT="21776" marB="21776">
                    <a:lnL>
                      <a:noFill/>
                    </a:lnL>
                    <a:lnR>
                      <a:noFill/>
                    </a:lnR>
                    <a:lnT>
                      <a:noFill/>
                    </a:lnT>
                    <a:lnB>
                      <a:noFill/>
                    </a:lnB>
                  </a:tcPr>
                </a:tc>
                <a:tc>
                  <a:txBody>
                    <a:bodyPr/>
                    <a:lstStyle/>
                    <a:p>
                      <a:r>
                        <a:rPr lang="en-US" sz="1600">
                          <a:solidFill>
                            <a:schemeClr val="tx2"/>
                          </a:solidFill>
                          <a:hlinkClick r:id="rId7"/>
                        </a:rPr>
                        <a:t>Stream Analytics</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1392740090"/>
                  </a:ext>
                </a:extLst>
              </a:tr>
              <a:tr h="556257">
                <a:tc>
                  <a:txBody>
                    <a:bodyPr/>
                    <a:lstStyle/>
                    <a:p>
                      <a:pPr marL="285750" indent="-228600">
                        <a:lnSpc>
                          <a:spcPts val="2000"/>
                        </a:lnSpc>
                        <a:spcAft>
                          <a:spcPts val="0"/>
                        </a:spcAft>
                        <a:buFont typeface="Arial" panose="020B0604020202020204" pitchFamily="34" charset="0"/>
                        <a:buChar char="•"/>
                      </a:pPr>
                      <a:r>
                        <a:rPr lang="en-US" sz="1800"/>
                        <a:t>A no-limits data lake built to support massively parallel analytics</a:t>
                      </a:r>
                    </a:p>
                  </a:txBody>
                  <a:tcPr marL="43551" marR="43551" marT="21776" marB="21776">
                    <a:lnL>
                      <a:noFill/>
                    </a:lnL>
                    <a:lnR>
                      <a:noFill/>
                    </a:lnR>
                    <a:lnT>
                      <a:noFill/>
                    </a:lnT>
                    <a:lnB>
                      <a:noFill/>
                    </a:lnB>
                  </a:tcPr>
                </a:tc>
                <a:tc>
                  <a:txBody>
                    <a:bodyPr/>
                    <a:lstStyle/>
                    <a:p>
                      <a:r>
                        <a:rPr lang="en-US" sz="1600">
                          <a:solidFill>
                            <a:schemeClr val="tx2"/>
                          </a:solidFill>
                          <a:hlinkClick r:id="rId8"/>
                        </a:rPr>
                        <a:t>Data Lake Store</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759794598"/>
                  </a:ext>
                </a:extLst>
              </a:tr>
              <a:tr h="578762">
                <a:tc>
                  <a:txBody>
                    <a:bodyPr/>
                    <a:lstStyle/>
                    <a:p>
                      <a:pPr marL="285750" indent="-228600">
                        <a:lnSpc>
                          <a:spcPts val="2000"/>
                        </a:lnSpc>
                        <a:spcAft>
                          <a:spcPts val="0"/>
                        </a:spcAft>
                        <a:buFont typeface="Arial" panose="020B0604020202020204" pitchFamily="34" charset="0"/>
                        <a:buChar char="•"/>
                      </a:pPr>
                      <a:r>
                        <a:rPr lang="en-US" sz="1800"/>
                        <a:t>A fully managed on-demand pay-per-job analytics service with enterprise-grade security, auditing, and support</a:t>
                      </a:r>
                    </a:p>
                  </a:txBody>
                  <a:tcPr marL="43551" marR="43551" marT="21776" marB="21776">
                    <a:lnL>
                      <a:noFill/>
                    </a:lnL>
                    <a:lnR>
                      <a:noFill/>
                    </a:lnR>
                    <a:lnT>
                      <a:noFill/>
                    </a:lnT>
                    <a:lnB>
                      <a:noFill/>
                    </a:lnB>
                  </a:tcPr>
                </a:tc>
                <a:tc>
                  <a:txBody>
                    <a:bodyPr/>
                    <a:lstStyle/>
                    <a:p>
                      <a:r>
                        <a:rPr lang="en-US" sz="1600">
                          <a:solidFill>
                            <a:schemeClr val="tx2"/>
                          </a:solidFill>
                          <a:hlinkClick r:id="rId9"/>
                        </a:rPr>
                        <a:t>Data Lake Analytics</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786429361"/>
                  </a:ext>
                </a:extLst>
              </a:tr>
              <a:tr h="578762">
                <a:tc>
                  <a:txBody>
                    <a:bodyPr/>
                    <a:lstStyle/>
                    <a:p>
                      <a:pPr marL="285750" indent="-228600">
                        <a:lnSpc>
                          <a:spcPts val="2000"/>
                        </a:lnSpc>
                        <a:spcAft>
                          <a:spcPts val="0"/>
                        </a:spcAft>
                        <a:buFont typeface="Arial" panose="020B0604020202020204" pitchFamily="34" charset="0"/>
                        <a:buChar char="•"/>
                      </a:pPr>
                      <a:r>
                        <a:rPr lang="en-US" sz="1800"/>
                        <a:t>An enterprise-wide metadata catalog that makes data asset discovery simple</a:t>
                      </a:r>
                    </a:p>
                  </a:txBody>
                  <a:tcPr marL="43551" marR="43551" marT="21776" marB="21776">
                    <a:lnL>
                      <a:noFill/>
                    </a:lnL>
                    <a:lnR>
                      <a:noFill/>
                    </a:lnR>
                    <a:lnT>
                      <a:noFill/>
                    </a:lnT>
                    <a:lnB>
                      <a:noFill/>
                    </a:lnB>
                  </a:tcPr>
                </a:tc>
                <a:tc>
                  <a:txBody>
                    <a:bodyPr/>
                    <a:lstStyle/>
                    <a:p>
                      <a:r>
                        <a:rPr lang="en-US" sz="1600">
                          <a:solidFill>
                            <a:schemeClr val="tx2"/>
                          </a:solidFill>
                          <a:hlinkClick r:id="rId10"/>
                        </a:rPr>
                        <a:t>Data Catalog</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674662325"/>
                  </a:ext>
                </a:extLst>
              </a:tr>
              <a:tr h="578762">
                <a:tc>
                  <a:txBody>
                    <a:bodyPr/>
                    <a:lstStyle/>
                    <a:p>
                      <a:pPr marL="285750" indent="-228600">
                        <a:lnSpc>
                          <a:spcPts val="2000"/>
                        </a:lnSpc>
                        <a:spcAft>
                          <a:spcPts val="0"/>
                        </a:spcAft>
                        <a:buFont typeface="Arial" panose="020B0604020202020204" pitchFamily="34" charset="0"/>
                        <a:buChar char="•"/>
                      </a:pPr>
                      <a:r>
                        <a:rPr lang="en-US" sz="1800"/>
                        <a:t>A data integration service to orchestrate and automate data movement and transformation</a:t>
                      </a:r>
                    </a:p>
                  </a:txBody>
                  <a:tcPr marL="43551" marR="43551" marT="21776" marB="21776">
                    <a:lnL>
                      <a:noFill/>
                    </a:lnL>
                    <a:lnR>
                      <a:noFill/>
                    </a:lnR>
                    <a:lnT>
                      <a:noFill/>
                    </a:lnT>
                    <a:lnB>
                      <a:noFill/>
                    </a:lnB>
                  </a:tcPr>
                </a:tc>
                <a:tc>
                  <a:txBody>
                    <a:bodyPr/>
                    <a:lstStyle/>
                    <a:p>
                      <a:r>
                        <a:rPr lang="en-US" sz="1600" dirty="0">
                          <a:solidFill>
                            <a:schemeClr val="tx2"/>
                          </a:solidFill>
                          <a:hlinkClick r:id="rId11"/>
                        </a:rPr>
                        <a:t>Data Factory</a:t>
                      </a:r>
                      <a:r>
                        <a:rPr lang="en-US" sz="1600" dirty="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371708466"/>
                  </a:ext>
                </a:extLst>
              </a:tr>
            </a:tbl>
          </a:graphicData>
        </a:graphic>
      </p:graphicFrame>
      <p:sp>
        <p:nvSpPr>
          <p:cNvPr id="4" name="Rectangle 1"/>
          <p:cNvSpPr>
            <a:spLocks noChangeArrowheads="1"/>
          </p:cNvSpPr>
          <p:nvPr/>
        </p:nvSpPr>
        <p:spPr bwMode="auto">
          <a:xfrm>
            <a:off x="817563" y="1027113"/>
            <a:ext cx="3856037" cy="0"/>
          </a:xfrm>
          <a:prstGeom prst="rect">
            <a:avLst/>
          </a:prstGeom>
          <a:solidFill>
            <a:srgbClr val="3030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14207" tIns="0" rIns="249159" bIns="0" numCol="1" anchor="ctr" anchorCtr="0" compatLnSpc="1">
            <a:prstTxWarp prst="textNoShape">
              <a:avLst/>
            </a:prstTxWarp>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571001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24702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8704" y="1671624"/>
            <a:ext cx="7514284" cy="339580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lang="en-US" sz="3200" dirty="0">
                <a:solidFill>
                  <a:srgbClr val="00B050"/>
                </a:solidFill>
                <a:latin typeface="Segoe UI Light"/>
              </a:rPr>
              <a:t>Determine questions from Business Requirements</a:t>
            </a:r>
            <a:endParaRPr kumimoji="0" lang="en-US" sz="3200" b="0" i="0" u="none" strike="noStrike" kern="1200" cap="none" spc="0" normalizeH="0" baseline="0" noProof="0" dirty="0">
              <a:ln>
                <a:noFill/>
              </a:ln>
              <a:solidFill>
                <a:srgbClr val="00B050"/>
              </a:solidFill>
              <a:effectLst/>
              <a:uLnTx/>
              <a:uFillTx/>
              <a:latin typeface="Segoe UI Light"/>
              <a:ea typeface="+mn-ea"/>
              <a:cs typeface="+mn-cs"/>
            </a:endParaRP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lang="en-US" sz="3200" dirty="0">
                <a:solidFill>
                  <a:srgbClr val="00B050"/>
                </a:solidFill>
                <a:latin typeface="Segoe UI Light"/>
              </a:rPr>
              <a:t>Locate and document data sources for Advanced Analytics</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lang="en-US" sz="3200" dirty="0">
                <a:solidFill>
                  <a:srgbClr val="00B050"/>
                </a:solidFill>
                <a:latin typeface="Segoe UI Light"/>
              </a:rPr>
              <a:t>Use patterns to create Solution Frameworks</a:t>
            </a:r>
            <a:endParaRPr kumimoji="0" lang="en-US" sz="3200" b="0" i="0" u="none" strike="noStrike" kern="1200" cap="none" spc="0" normalizeH="0" baseline="0" noProof="0" dirty="0">
              <a:ln>
                <a:noFill/>
              </a:ln>
              <a:solidFill>
                <a:srgbClr val="00B050"/>
              </a:solidFill>
              <a:effectLst/>
              <a:uLnTx/>
              <a:uFillTx/>
              <a:latin typeface="Segoe UI Light"/>
              <a:ea typeface="+mn-ea"/>
              <a:cs typeface="+mn-cs"/>
            </a:endParaRP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solidFill>
                  <a:sysClr val="windowText" lastClr="000000"/>
                </a:solidFill>
                <a:effectLst/>
                <a:uLnTx/>
                <a:uFillTx/>
                <a:latin typeface="+mj-lt"/>
                <a:cs typeface="Segoe UI" pitchFamily="34" charset="0"/>
              </a:rPr>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13464893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436475" cy="791568"/>
          </a:xfrm>
        </p:spPr>
        <p:txBody>
          <a:bodyPr vert="horz" wrap="square" lIns="146304" tIns="91440" rIns="146304" bIns="91440" rtlCol="0" anchor="t">
            <a:noAutofit/>
          </a:bodyPr>
          <a:lstStyle/>
          <a:p>
            <a:pPr defTabSz="932742"/>
            <a:r>
              <a:rPr lang="en-US" sz="4800" spc="-102" dirty="0">
                <a:ln w="3175">
                  <a:noFill/>
                </a:ln>
                <a:gradFill>
                  <a:gsLst>
                    <a:gs pos="1250">
                      <a:schemeClr val="tx1"/>
                    </a:gs>
                    <a:gs pos="100000">
                      <a:schemeClr val="tx1"/>
                    </a:gs>
                  </a:gsLst>
                  <a:lin ang="5400000" scaled="0"/>
                </a:gradFill>
                <a:latin typeface="+mj-lt"/>
                <a:ea typeface="+mn-ea"/>
              </a:rPr>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288991974"/>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8938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 name="Diagram 2"/>
          <p:cNvGraphicFramePr/>
          <p:nvPr>
            <p:extLst>
              <p:ext uri="{D42A27DB-BD31-4B8C-83A1-F6EECF244321}">
                <p14:modId xmlns:p14="http://schemas.microsoft.com/office/powerpoint/2010/main" val="3996220787"/>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91796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846161"/>
          </a:xfrm>
        </p:spPr>
        <p:txBody>
          <a:bodyPr/>
          <a:lstStyle/>
          <a:p>
            <a:r>
              <a:rPr lang="en-US" dirty="0"/>
              <a:t>Defining your Objectives</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4193197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11204000" y="-104713"/>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Business Case</a:t>
            </a:r>
          </a:p>
        </p:txBody>
      </p:sp>
      <p:sp>
        <p:nvSpPr>
          <p:cNvPr id="2" name="Rectangle 1"/>
          <p:cNvSpPr/>
          <p:nvPr/>
        </p:nvSpPr>
        <p:spPr>
          <a:xfrm>
            <a:off x="201881" y="851228"/>
            <a:ext cx="11815948" cy="6001643"/>
          </a:xfrm>
          <a:prstGeom prst="rect">
            <a:avLst/>
          </a:prstGeom>
        </p:spPr>
        <p:txBody>
          <a:bodyPr wrap="square">
            <a:spAutoFit/>
          </a:bodyPr>
          <a:lstStyle/>
          <a:p>
            <a:r>
              <a:rPr lang="en-US" sz="2400" dirty="0">
                <a:latin typeface="+mj-lt"/>
              </a:rPr>
              <a:t>Wide World Importers is a company that imports and distributes products in </a:t>
            </a:r>
            <a:r>
              <a:rPr lang="en-US" sz="2400" dirty="0">
                <a:solidFill>
                  <a:schemeClr val="accent1">
                    <a:lumMod val="75000"/>
                  </a:schemeClr>
                </a:solidFill>
                <a:latin typeface="+mj-lt"/>
              </a:rPr>
              <a:t>multiple countries</a:t>
            </a:r>
            <a:r>
              <a:rPr lang="en-US" sz="2400" dirty="0">
                <a:latin typeface="+mj-lt"/>
              </a:rPr>
              <a:t> around the globe.  </a:t>
            </a:r>
          </a:p>
          <a:p>
            <a:endParaRPr lang="en-US" sz="2400" dirty="0">
              <a:latin typeface="+mj-lt"/>
            </a:endParaRPr>
          </a:p>
          <a:p>
            <a:r>
              <a:rPr lang="en-US" sz="2400" dirty="0">
                <a:latin typeface="+mj-lt"/>
              </a:rPr>
              <a:t>With several thousand employees, Information Technology is at the heart of our business operations, and has a significant cost.</a:t>
            </a:r>
          </a:p>
          <a:p>
            <a:endParaRPr lang="en-US" sz="2400" dirty="0">
              <a:latin typeface="+mj-lt"/>
            </a:endParaRPr>
          </a:p>
          <a:p>
            <a:r>
              <a:rPr lang="en-US" sz="2400" dirty="0">
                <a:latin typeface="+mj-lt"/>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endParaRPr lang="en-US" sz="2400" dirty="0">
              <a:latin typeface="+mj-lt"/>
            </a:endParaRPr>
          </a:p>
          <a:p>
            <a:r>
              <a:rPr lang="en-US" sz="2400" dirty="0">
                <a:latin typeface="+mj-lt"/>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Tree>
    <p:extLst>
      <p:ext uri="{BB962C8B-B14F-4D97-AF65-F5344CB8AC3E}">
        <p14:creationId xmlns:p14="http://schemas.microsoft.com/office/powerpoint/2010/main" val="210234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11213008" y="-205314"/>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Design Statements</a:t>
            </a:r>
          </a:p>
        </p:txBody>
      </p:sp>
      <p:sp>
        <p:nvSpPr>
          <p:cNvPr id="2" name="Rectangle 1"/>
          <p:cNvSpPr/>
          <p:nvPr/>
        </p:nvSpPr>
        <p:spPr>
          <a:xfrm>
            <a:off x="201881" y="851228"/>
            <a:ext cx="11815948" cy="6001643"/>
          </a:xfrm>
          <a:prstGeom prst="rect">
            <a:avLst/>
          </a:prstGeom>
        </p:spPr>
        <p:txBody>
          <a:bodyPr wrap="square">
            <a:spAutoFit/>
          </a:bodyPr>
          <a:lstStyle/>
          <a:p>
            <a:r>
              <a:rPr lang="en-US" sz="2400" dirty="0">
                <a:latin typeface="+mj-lt"/>
              </a:rPr>
              <a:t>Wide World Importers is a company that imports and distributes products in </a:t>
            </a:r>
            <a:r>
              <a:rPr lang="en-US" sz="2400" b="1" dirty="0">
                <a:solidFill>
                  <a:srgbClr val="00B050"/>
                </a:solidFill>
                <a:latin typeface="+mj-lt"/>
              </a:rPr>
              <a:t>multiple countries </a:t>
            </a:r>
            <a:r>
              <a:rPr lang="en-US" sz="2400" dirty="0">
                <a:latin typeface="+mj-lt"/>
              </a:rPr>
              <a:t>around the globe.  </a:t>
            </a:r>
          </a:p>
          <a:p>
            <a:endParaRPr lang="en-US" sz="2400" dirty="0">
              <a:latin typeface="+mj-lt"/>
            </a:endParaRPr>
          </a:p>
          <a:p>
            <a:r>
              <a:rPr lang="en-US" sz="2400" dirty="0">
                <a:latin typeface="+mj-lt"/>
              </a:rPr>
              <a:t>With </a:t>
            </a:r>
            <a:r>
              <a:rPr lang="en-US" sz="2400" b="1" dirty="0">
                <a:solidFill>
                  <a:srgbClr val="00B050"/>
                </a:solidFill>
                <a:latin typeface="+mj-lt"/>
              </a:rPr>
              <a:t>several thousand employees</a:t>
            </a:r>
            <a:r>
              <a:rPr lang="en-US" sz="2400" dirty="0">
                <a:latin typeface="+mj-lt"/>
              </a:rPr>
              <a:t>, Information Technology is at the heart of our business operations, and has a </a:t>
            </a:r>
            <a:r>
              <a:rPr lang="en-US" sz="2400" b="1" dirty="0">
                <a:solidFill>
                  <a:srgbClr val="00B050"/>
                </a:solidFill>
                <a:latin typeface="+mj-lt"/>
              </a:rPr>
              <a:t>significant cost</a:t>
            </a:r>
            <a:r>
              <a:rPr lang="en-US" sz="2400" dirty="0">
                <a:latin typeface="+mj-lt"/>
              </a:rPr>
              <a:t>.</a:t>
            </a:r>
          </a:p>
          <a:p>
            <a:endParaRPr lang="en-US" sz="2400" dirty="0">
              <a:latin typeface="+mj-lt"/>
            </a:endParaRPr>
          </a:p>
          <a:p>
            <a:r>
              <a:rPr lang="en-US" sz="2400" dirty="0">
                <a:latin typeface="+mj-lt"/>
              </a:rPr>
              <a:t>Since we handle materials in multiple countries, we have a </a:t>
            </a:r>
            <a:r>
              <a:rPr lang="en-US" sz="2400" b="1" dirty="0">
                <a:solidFill>
                  <a:srgbClr val="00B050"/>
                </a:solidFill>
                <a:latin typeface="+mj-lt"/>
              </a:rPr>
              <a:t>lot of private data</a:t>
            </a:r>
            <a:r>
              <a:rPr lang="en-US" sz="2400" dirty="0">
                <a:latin typeface="+mj-lt"/>
              </a:rPr>
              <a:t>, </a:t>
            </a:r>
            <a:r>
              <a:rPr lang="en-US" sz="2400" b="1" dirty="0">
                <a:solidFill>
                  <a:srgbClr val="00B050"/>
                </a:solidFill>
                <a:latin typeface="+mj-lt"/>
              </a:rPr>
              <a:t>financial information</a:t>
            </a:r>
            <a:r>
              <a:rPr lang="en-US" sz="2400" dirty="0">
                <a:latin typeface="+mj-lt"/>
              </a:rPr>
              <a:t>, and other </a:t>
            </a:r>
            <a:r>
              <a:rPr lang="en-US" sz="2400" b="1" dirty="0">
                <a:solidFill>
                  <a:srgbClr val="00B050"/>
                </a:solidFill>
                <a:latin typeface="+mj-lt"/>
              </a:rPr>
              <a:t>targets</a:t>
            </a:r>
            <a:r>
              <a:rPr lang="en-US" sz="2400" dirty="0">
                <a:latin typeface="+mj-lt"/>
              </a:rPr>
              <a:t> which have a </a:t>
            </a:r>
            <a:r>
              <a:rPr lang="en-US" sz="2400" b="1" dirty="0">
                <a:solidFill>
                  <a:srgbClr val="00B050"/>
                </a:solidFill>
                <a:latin typeface="+mj-lt"/>
              </a:rPr>
              <a:t>high security profile</a:t>
            </a:r>
            <a:r>
              <a:rPr lang="en-US" sz="2400" dirty="0">
                <a:latin typeface="+mj-lt"/>
              </a:rPr>
              <a:t>. We are concerned with both </a:t>
            </a:r>
            <a:r>
              <a:rPr lang="en-US" sz="2400" b="1" dirty="0">
                <a:solidFill>
                  <a:srgbClr val="00B050"/>
                </a:solidFill>
                <a:latin typeface="+mj-lt"/>
              </a:rPr>
              <a:t>external and internal </a:t>
            </a:r>
            <a:r>
              <a:rPr lang="en-US" sz="2400" dirty="0">
                <a:latin typeface="+mj-lt"/>
              </a:rPr>
              <a:t>attacks. In addition, many of our employees work in remote locations, some on ships and other </a:t>
            </a:r>
            <a:r>
              <a:rPr lang="en-US" sz="2400" b="1" dirty="0">
                <a:solidFill>
                  <a:srgbClr val="00B050"/>
                </a:solidFill>
                <a:latin typeface="+mj-lt"/>
              </a:rPr>
              <a:t>challenging environments</a:t>
            </a:r>
            <a:r>
              <a:rPr lang="en-US" sz="2400" dirty="0">
                <a:latin typeface="+mj-lt"/>
              </a:rPr>
              <a:t>. </a:t>
            </a:r>
          </a:p>
          <a:p>
            <a:endParaRPr lang="en-US" sz="2400" dirty="0">
              <a:latin typeface="+mj-lt"/>
            </a:endParaRPr>
          </a:p>
          <a:p>
            <a:r>
              <a:rPr lang="en-US" sz="2400" dirty="0">
                <a:latin typeface="+mj-lt"/>
              </a:rPr>
              <a:t>All of our IT systems have been modernized, and we’re </a:t>
            </a:r>
            <a:r>
              <a:rPr lang="en-US" sz="2400" b="1" dirty="0">
                <a:solidFill>
                  <a:srgbClr val="00B050"/>
                </a:solidFill>
                <a:latin typeface="+mj-lt"/>
              </a:rPr>
              <a:t>taking in a significant amount of semi-structured data</a:t>
            </a:r>
            <a:r>
              <a:rPr lang="en-US" sz="2400" dirty="0">
                <a:latin typeface="+mj-lt"/>
              </a:rPr>
              <a:t> from computing devices – most of it </a:t>
            </a:r>
            <a:r>
              <a:rPr lang="en-US" sz="2400" b="1" dirty="0">
                <a:solidFill>
                  <a:srgbClr val="00B050"/>
                </a:solidFill>
                <a:latin typeface="+mj-lt"/>
              </a:rPr>
              <a:t>real-time</a:t>
            </a:r>
            <a:r>
              <a:rPr lang="en-US" sz="2400" dirty="0">
                <a:latin typeface="+mj-lt"/>
              </a:rPr>
              <a:t>. After talking with our IT leadership, we need a way to </a:t>
            </a:r>
            <a:r>
              <a:rPr lang="en-US" sz="2400" b="1" dirty="0">
                <a:solidFill>
                  <a:srgbClr val="00B050"/>
                </a:solidFill>
                <a:latin typeface="+mj-lt"/>
              </a:rPr>
              <a:t>determine anomalies</a:t>
            </a:r>
            <a:r>
              <a:rPr lang="en-US" sz="2400" dirty="0">
                <a:latin typeface="+mj-lt"/>
              </a:rPr>
              <a:t> within the </a:t>
            </a:r>
            <a:r>
              <a:rPr lang="en-US" sz="2400" b="1" dirty="0">
                <a:solidFill>
                  <a:srgbClr val="00B050"/>
                </a:solidFill>
                <a:latin typeface="+mj-lt"/>
              </a:rPr>
              <a:t>data streams </a:t>
            </a:r>
            <a:r>
              <a:rPr lang="en-US" sz="2400" dirty="0">
                <a:latin typeface="+mj-lt"/>
              </a:rPr>
              <a:t>we get, and have a way to </a:t>
            </a:r>
            <a:r>
              <a:rPr lang="en-US" sz="2400" b="1" dirty="0">
                <a:solidFill>
                  <a:srgbClr val="00B050"/>
                </a:solidFill>
                <a:latin typeface="+mj-lt"/>
              </a:rPr>
              <a:t>observe the anomalies </a:t>
            </a:r>
            <a:r>
              <a:rPr lang="en-US" sz="2400" dirty="0">
                <a:latin typeface="+mj-lt"/>
              </a:rPr>
              <a:t>in a </a:t>
            </a:r>
            <a:r>
              <a:rPr lang="en-US" sz="2400" b="1" dirty="0">
                <a:solidFill>
                  <a:srgbClr val="00B050"/>
                </a:solidFill>
                <a:latin typeface="+mj-lt"/>
              </a:rPr>
              <a:t>dashboard</a:t>
            </a:r>
            <a:r>
              <a:rPr lang="en-US" sz="2400" dirty="0">
                <a:latin typeface="+mj-lt"/>
              </a:rPr>
              <a:t> so that we can respond to outages, threats, and changes </a:t>
            </a:r>
            <a:r>
              <a:rPr lang="en-US" sz="2400" b="1" dirty="0">
                <a:solidFill>
                  <a:srgbClr val="00B050"/>
                </a:solidFill>
                <a:latin typeface="+mj-lt"/>
              </a:rPr>
              <a:t>quickly</a:t>
            </a:r>
            <a:r>
              <a:rPr lang="en-US" sz="2400" dirty="0">
                <a:latin typeface="+mj-lt"/>
              </a:rPr>
              <a:t>. </a:t>
            </a:r>
          </a:p>
        </p:txBody>
      </p:sp>
    </p:spTree>
    <p:extLst>
      <p:ext uri="{BB962C8B-B14F-4D97-AF65-F5344CB8AC3E}">
        <p14:creationId xmlns:p14="http://schemas.microsoft.com/office/powerpoint/2010/main" val="15143272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3916907" cy="139207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rPr>
              <a:t>Data Storage</a:t>
            </a:r>
            <a:r>
              <a:rPr kumimoji="0" lang="en-US" sz="4400" b="0" i="0" u="none" strike="noStrike" kern="1200" cap="none" spc="-102" normalizeH="0" noProof="0" dirty="0">
                <a:ln w="3175">
                  <a:noFill/>
                </a:ln>
                <a:solidFill>
                  <a:schemeClr val="tx1">
                    <a:lumMod val="50000"/>
                  </a:schemeClr>
                </a:solidFill>
                <a:effectLst/>
                <a:uLnTx/>
                <a:uFillTx/>
                <a:latin typeface="+mj-lt"/>
                <a:ea typeface="+mn-ea"/>
                <a:cs typeface="Segoe UI" pitchFamily="34" charset="0"/>
              </a:rPr>
              <a:t> Technologies</a:t>
            </a:r>
            <a:endParaRPr kumimoji="0" lang="en-US" sz="40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endParaRPr>
          </a:p>
        </p:txBody>
      </p:sp>
      <p:pic>
        <p:nvPicPr>
          <p:cNvPr id="2" name="Picture 1"/>
          <p:cNvPicPr>
            <a:picLocks noChangeAspect="1"/>
          </p:cNvPicPr>
          <p:nvPr/>
        </p:nvPicPr>
        <p:blipFill>
          <a:blip r:embed="rId3"/>
          <a:stretch>
            <a:fillRect/>
          </a:stretch>
        </p:blipFill>
        <p:spPr>
          <a:xfrm>
            <a:off x="3605670" y="88675"/>
            <a:ext cx="8830805" cy="6740327"/>
          </a:xfrm>
          <a:prstGeom prst="rect">
            <a:avLst/>
          </a:prstGeom>
        </p:spPr>
      </p:pic>
    </p:spTree>
    <p:extLst>
      <p:ext uri="{BB962C8B-B14F-4D97-AF65-F5344CB8AC3E}">
        <p14:creationId xmlns:p14="http://schemas.microsoft.com/office/powerpoint/2010/main" val="9050989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 id="{0CF04701-FFD5-4B9C-BA9B-3602AA75F0C6}" vid="{8E9872BC-2D83-4E0F-BEE4-3ABA8C4EF09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2379</Words>
  <Application>Microsoft Office PowerPoint</Application>
  <PresentationFormat>Custom</PresentationFormat>
  <Paragraphs>267</Paragraphs>
  <Slides>18</Slides>
  <Notes>18</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18</vt:i4>
      </vt:variant>
    </vt:vector>
  </HeadingPairs>
  <TitlesOfParts>
    <vt:vector size="32" baseType="lpstr">
      <vt:lpstr>SimSun</vt:lpstr>
      <vt:lpstr>Arial</vt:lpstr>
      <vt:lpstr>Calibri</vt:lpstr>
      <vt:lpstr>Consolas</vt:lpstr>
      <vt:lpstr>Segoe UI</vt:lpstr>
      <vt:lpstr>Segoe UI Light</vt:lpstr>
      <vt:lpstr>Segoe UI Semilight</vt:lpstr>
      <vt:lpstr>Wingdings</vt:lpstr>
      <vt:lpstr>FY15 Enterprise identity theme</vt:lpstr>
      <vt:lpstr>1_WHITE TEMPLATE</vt:lpstr>
      <vt:lpstr>2_WHITE TEMPLATE</vt:lpstr>
      <vt:lpstr>3_WHITE TEMPLATE</vt:lpstr>
      <vt:lpstr>5-50109_Microsoft_Light_Template</vt:lpstr>
      <vt:lpstr>think-cell Slide</vt:lpstr>
      <vt:lpstr>PowerPoint Presentation</vt:lpstr>
      <vt:lpstr>PowerPoint Presentation</vt:lpstr>
      <vt:lpstr>The Data Science Process and Platform</vt:lpstr>
      <vt:lpstr>The Team Data Science Process </vt:lpstr>
      <vt:lpstr>The Cortana Intelligence Platform</vt:lpstr>
      <vt:lpstr>Defining your Objectives</vt:lpstr>
      <vt:lpstr>PowerPoint Presentation</vt:lpstr>
      <vt:lpstr>PowerPoint Presentation</vt:lpstr>
      <vt:lpstr>PowerPoint Presentation</vt:lpstr>
      <vt:lpstr>PowerPoint Presentation</vt:lpstr>
      <vt:lpstr>PowerPoint Presentation</vt:lpstr>
      <vt:lpstr>PowerPoint Presentation</vt:lpstr>
      <vt:lpstr>Identify Data Sources</vt:lpstr>
      <vt:lpstr>Locating and Inspecting data</vt:lpstr>
      <vt:lpstr>Azure Data Catalog</vt:lpstr>
      <vt:lpstr>Lab:</vt:lpstr>
      <vt:lpstr>Analytics Options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2017-08-29T13:18:38Z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bwoody@microsoft.com</vt:lpwstr>
  </property>
  <property fmtid="{D5CDD505-2E9C-101B-9397-08002B2CF9AE}" pid="6" name="MSIP_Label_f42aa342-8706-4288-bd11-ebb85995028c_SetDate">
    <vt:lpwstr>2017-05-22T07:25:59.6510340-04:00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